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31" r:id="rId4"/>
  </p:sldMasterIdLst>
  <p:sldIdLst>
    <p:sldId id="256" r:id="rId5"/>
    <p:sldId id="257" r:id="rId6"/>
    <p:sldId id="260" r:id="rId7"/>
    <p:sldId id="261" r:id="rId8"/>
    <p:sldId id="262" r:id="rId9"/>
    <p:sldId id="263" r:id="rId10"/>
    <p:sldId id="264" r:id="rId11"/>
    <p:sldId id="289" r:id="rId12"/>
    <p:sldId id="265" r:id="rId13"/>
    <p:sldId id="283" r:id="rId14"/>
    <p:sldId id="269" r:id="rId15"/>
    <p:sldId id="268" r:id="rId16"/>
    <p:sldId id="270" r:id="rId17"/>
    <p:sldId id="271" r:id="rId18"/>
    <p:sldId id="272" r:id="rId19"/>
    <p:sldId id="284" r:id="rId20"/>
    <p:sldId id="273" r:id="rId21"/>
    <p:sldId id="275" r:id="rId22"/>
    <p:sldId id="276" r:id="rId23"/>
    <p:sldId id="277" r:id="rId24"/>
    <p:sldId id="278" r:id="rId25"/>
    <p:sldId id="279" r:id="rId26"/>
    <p:sldId id="280" r:id="rId27"/>
    <p:sldId id="285" r:id="rId28"/>
    <p:sldId id="287" r:id="rId29"/>
    <p:sldId id="286" r:id="rId30"/>
    <p:sldId id="288" r:id="rId31"/>
    <p:sldId id="290" r:id="rId32"/>
    <p:sldId id="281" r:id="rId33"/>
    <p:sldId id="282"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7B9B"/>
    <a:srgbClr val="FB23F1"/>
    <a:srgbClr val="E23CB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05FE19-1DC1-45C3-93AE-D7C419B24823}" v="1047" dt="2020-05-31T01:43:27.9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3" autoAdjust="0"/>
    <p:restoredTop sz="94660"/>
  </p:normalViewPr>
  <p:slideViewPr>
    <p:cSldViewPr snapToGrid="0">
      <p:cViewPr>
        <p:scale>
          <a:sx n="66" d="100"/>
          <a:sy n="66" d="100"/>
        </p:scale>
        <p:origin x="1113" y="9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CD71D01-1EF5-4C25-869A-8D1F7962500F}" type="datetimeFigureOut">
              <a:rPr lang="en-AU" smtClean="0"/>
              <a:t>30/05/2020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C911C696-AC19-4FB3-AD35-8DC6D9A477D1}" type="slidenum">
              <a:rPr lang="en-AU" smtClean="0"/>
              <a:t>‹#›</a:t>
            </a:fld>
            <a:endParaRPr lang="en-AU"/>
          </a:p>
        </p:txBody>
      </p:sp>
    </p:spTree>
    <p:extLst>
      <p:ext uri="{BB962C8B-B14F-4D97-AF65-F5344CB8AC3E}">
        <p14:creationId xmlns:p14="http://schemas.microsoft.com/office/powerpoint/2010/main" val="33119302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D71D01-1EF5-4C25-869A-8D1F7962500F}" type="datetimeFigureOut">
              <a:rPr lang="en-AU" smtClean="0"/>
              <a:t>30/05/2020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C911C696-AC19-4FB3-AD35-8DC6D9A477D1}" type="slidenum">
              <a:rPr lang="en-AU" smtClean="0"/>
              <a:t>‹#›</a:t>
            </a:fld>
            <a:endParaRPr lang="en-AU"/>
          </a:p>
        </p:txBody>
      </p:sp>
    </p:spTree>
    <p:extLst>
      <p:ext uri="{BB962C8B-B14F-4D97-AF65-F5344CB8AC3E}">
        <p14:creationId xmlns:p14="http://schemas.microsoft.com/office/powerpoint/2010/main" val="613881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D71D01-1EF5-4C25-869A-8D1F7962500F}" type="datetimeFigureOut">
              <a:rPr lang="en-AU" smtClean="0"/>
              <a:t>30/05/2020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C911C696-AC19-4FB3-AD35-8DC6D9A477D1}" type="slidenum">
              <a:rPr lang="en-AU" smtClean="0"/>
              <a:t>‹#›</a:t>
            </a:fld>
            <a:endParaRPr lang="en-AU"/>
          </a:p>
        </p:txBody>
      </p:sp>
    </p:spTree>
    <p:extLst>
      <p:ext uri="{BB962C8B-B14F-4D97-AF65-F5344CB8AC3E}">
        <p14:creationId xmlns:p14="http://schemas.microsoft.com/office/powerpoint/2010/main" val="787311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D71D01-1EF5-4C25-869A-8D1F7962500F}" type="datetimeFigureOut">
              <a:rPr lang="en-AU" smtClean="0"/>
              <a:t>30/05/2020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C911C696-AC19-4FB3-AD35-8DC6D9A477D1}" type="slidenum">
              <a:rPr lang="en-AU" smtClean="0"/>
              <a:t>‹#›</a:t>
            </a:fld>
            <a:endParaRPr lang="en-AU"/>
          </a:p>
        </p:txBody>
      </p:sp>
    </p:spTree>
    <p:extLst>
      <p:ext uri="{BB962C8B-B14F-4D97-AF65-F5344CB8AC3E}">
        <p14:creationId xmlns:p14="http://schemas.microsoft.com/office/powerpoint/2010/main" val="503295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D71D01-1EF5-4C25-869A-8D1F7962500F}" type="datetimeFigureOut">
              <a:rPr lang="en-AU" smtClean="0"/>
              <a:t>30/05/2020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C911C696-AC19-4FB3-AD35-8DC6D9A477D1}" type="slidenum">
              <a:rPr lang="en-AU" smtClean="0"/>
              <a:t>‹#›</a:t>
            </a:fld>
            <a:endParaRPr lang="en-AU"/>
          </a:p>
        </p:txBody>
      </p:sp>
    </p:spTree>
    <p:extLst>
      <p:ext uri="{BB962C8B-B14F-4D97-AF65-F5344CB8AC3E}">
        <p14:creationId xmlns:p14="http://schemas.microsoft.com/office/powerpoint/2010/main" val="1328890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CD71D01-1EF5-4C25-869A-8D1F7962500F}" type="datetimeFigureOut">
              <a:rPr lang="en-AU" smtClean="0"/>
              <a:t>30/05/2020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C911C696-AC19-4FB3-AD35-8DC6D9A477D1}" type="slidenum">
              <a:rPr lang="en-AU" smtClean="0"/>
              <a:t>‹#›</a:t>
            </a:fld>
            <a:endParaRPr lang="en-AU"/>
          </a:p>
        </p:txBody>
      </p:sp>
    </p:spTree>
    <p:extLst>
      <p:ext uri="{BB962C8B-B14F-4D97-AF65-F5344CB8AC3E}">
        <p14:creationId xmlns:p14="http://schemas.microsoft.com/office/powerpoint/2010/main" val="2480303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D71D01-1EF5-4C25-869A-8D1F7962500F}" type="datetimeFigureOut">
              <a:rPr lang="en-AU" smtClean="0"/>
              <a:t>30/05/2020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C911C696-AC19-4FB3-AD35-8DC6D9A477D1}" type="slidenum">
              <a:rPr lang="en-AU" smtClean="0"/>
              <a:t>‹#›</a:t>
            </a:fld>
            <a:endParaRPr lang="en-AU"/>
          </a:p>
        </p:txBody>
      </p:sp>
    </p:spTree>
    <p:extLst>
      <p:ext uri="{BB962C8B-B14F-4D97-AF65-F5344CB8AC3E}">
        <p14:creationId xmlns:p14="http://schemas.microsoft.com/office/powerpoint/2010/main" val="426200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CD71D01-1EF5-4C25-869A-8D1F7962500F}" type="datetimeFigureOut">
              <a:rPr lang="en-AU" smtClean="0"/>
              <a:t>30/05/2020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C911C696-AC19-4FB3-AD35-8DC6D9A477D1}" type="slidenum">
              <a:rPr lang="en-AU" smtClean="0"/>
              <a:t>‹#›</a:t>
            </a:fld>
            <a:endParaRPr lang="en-AU"/>
          </a:p>
        </p:txBody>
      </p:sp>
    </p:spTree>
    <p:extLst>
      <p:ext uri="{BB962C8B-B14F-4D97-AF65-F5344CB8AC3E}">
        <p14:creationId xmlns:p14="http://schemas.microsoft.com/office/powerpoint/2010/main" val="13659307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D71D01-1EF5-4C25-869A-8D1F7962500F}" type="datetimeFigureOut">
              <a:rPr lang="en-AU" smtClean="0"/>
              <a:t>30/05/2020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C911C696-AC19-4FB3-AD35-8DC6D9A477D1}" type="slidenum">
              <a:rPr lang="en-AU" smtClean="0"/>
              <a:t>‹#›</a:t>
            </a:fld>
            <a:endParaRPr lang="en-AU"/>
          </a:p>
        </p:txBody>
      </p:sp>
    </p:spTree>
    <p:extLst>
      <p:ext uri="{BB962C8B-B14F-4D97-AF65-F5344CB8AC3E}">
        <p14:creationId xmlns:p14="http://schemas.microsoft.com/office/powerpoint/2010/main" val="1638034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D71D01-1EF5-4C25-869A-8D1F7962500F}" type="datetimeFigureOut">
              <a:rPr lang="en-AU" smtClean="0"/>
              <a:t>30/05/2020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C911C696-AC19-4FB3-AD35-8DC6D9A477D1}" type="slidenum">
              <a:rPr lang="en-AU" smtClean="0"/>
              <a:t>‹#›</a:t>
            </a:fld>
            <a:endParaRPr lang="en-AU"/>
          </a:p>
        </p:txBody>
      </p:sp>
    </p:spTree>
    <p:extLst>
      <p:ext uri="{BB962C8B-B14F-4D97-AF65-F5344CB8AC3E}">
        <p14:creationId xmlns:p14="http://schemas.microsoft.com/office/powerpoint/2010/main" val="1825514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D71D01-1EF5-4C25-869A-8D1F7962500F}" type="datetimeFigureOut">
              <a:rPr lang="en-AU" smtClean="0"/>
              <a:t>30/05/2020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C911C696-AC19-4FB3-AD35-8DC6D9A477D1}" type="slidenum">
              <a:rPr lang="en-AU" smtClean="0"/>
              <a:t>‹#›</a:t>
            </a:fld>
            <a:endParaRPr lang="en-AU"/>
          </a:p>
        </p:txBody>
      </p:sp>
    </p:spTree>
    <p:extLst>
      <p:ext uri="{BB962C8B-B14F-4D97-AF65-F5344CB8AC3E}">
        <p14:creationId xmlns:p14="http://schemas.microsoft.com/office/powerpoint/2010/main" val="2566712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D71D01-1EF5-4C25-869A-8D1F7962500F}" type="datetimeFigureOut">
              <a:rPr lang="en-AU" smtClean="0"/>
              <a:t>30/05/2020</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11C696-AC19-4FB3-AD35-8DC6D9A477D1}" type="slidenum">
              <a:rPr lang="en-AU" smtClean="0"/>
              <a:t>‹#›</a:t>
            </a:fld>
            <a:endParaRPr lang="en-AU"/>
          </a:p>
        </p:txBody>
      </p:sp>
    </p:spTree>
    <p:extLst>
      <p:ext uri="{BB962C8B-B14F-4D97-AF65-F5344CB8AC3E}">
        <p14:creationId xmlns:p14="http://schemas.microsoft.com/office/powerpoint/2010/main" val="2193921177"/>
      </p:ext>
    </p:extLst>
  </p:cSld>
  <p:clrMap bg1="lt1" tx1="dk1" bg2="lt2" tx2="dk2" accent1="accent1" accent2="accent2" accent3="accent3" accent4="accent4" accent5="accent5" accent6="accent6" hlink="hlink" folHlink="folHlink"/>
  <p:sldLayoutIdLst>
    <p:sldLayoutId id="2147483932" r:id="rId1"/>
    <p:sldLayoutId id="2147483933" r:id="rId2"/>
    <p:sldLayoutId id="2147483934" r:id="rId3"/>
    <p:sldLayoutId id="2147483935" r:id="rId4"/>
    <p:sldLayoutId id="2147483936" r:id="rId5"/>
    <p:sldLayoutId id="2147483937" r:id="rId6"/>
    <p:sldLayoutId id="2147483938" r:id="rId7"/>
    <p:sldLayoutId id="2147483939" r:id="rId8"/>
    <p:sldLayoutId id="2147483940" r:id="rId9"/>
    <p:sldLayoutId id="2147483941" r:id="rId10"/>
    <p:sldLayoutId id="214748394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hyperlink" Target="https://www.spaceworks.aero/nano-microsatellite-forecast-10th-edition-2020/"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spaceworks.aero/nano-microsatellite-forecast-10th-edition-2020/"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D62AF39-A795-4486-8ED2-EECA5DBA19A1}"/>
              </a:ext>
            </a:extLst>
          </p:cNvPr>
          <p:cNvPicPr>
            <a:picLocks noChangeAspect="1"/>
          </p:cNvPicPr>
          <p:nvPr/>
        </p:nvPicPr>
        <p:blipFill rotWithShape="1">
          <a:blip r:embed="rId2">
            <a:alphaModFix amt="35000"/>
          </a:blip>
          <a:srcRect b="8537"/>
          <a:stretch/>
        </p:blipFill>
        <p:spPr>
          <a:xfrm>
            <a:off x="20" y="10"/>
            <a:ext cx="12191980" cy="6857990"/>
          </a:xfrm>
          <a:prstGeom prst="rect">
            <a:avLst/>
          </a:prstGeom>
        </p:spPr>
      </p:pic>
      <p:sp>
        <p:nvSpPr>
          <p:cNvPr id="2" name="Title 1">
            <a:extLst>
              <a:ext uri="{FF2B5EF4-FFF2-40B4-BE49-F238E27FC236}">
                <a16:creationId xmlns:a16="http://schemas.microsoft.com/office/drawing/2014/main" id="{CC04ABBF-9059-41C0-8CA7-7797EAC5C9A1}"/>
              </a:ext>
            </a:extLst>
          </p:cNvPr>
          <p:cNvSpPr>
            <a:spLocks noGrp="1"/>
          </p:cNvSpPr>
          <p:nvPr>
            <p:ph type="ctrTitle"/>
          </p:nvPr>
        </p:nvSpPr>
        <p:spPr>
          <a:xfrm>
            <a:off x="520700" y="1658282"/>
            <a:ext cx="11156950" cy="2666829"/>
          </a:xfrm>
        </p:spPr>
        <p:txBody>
          <a:bodyPr>
            <a:normAutofit fontScale="90000"/>
          </a:bodyPr>
          <a:lstStyle/>
          <a:p>
            <a:pPr algn="ctr"/>
            <a:r>
              <a:rPr lang="en-AU" sz="6600" dirty="0">
                <a:solidFill>
                  <a:srgbClr val="FFFFFF"/>
                </a:solidFill>
              </a:rPr>
              <a:t>Design of a small satellite UHF radio beacon for Identification, Telemetry, Tracking and Control</a:t>
            </a:r>
          </a:p>
        </p:txBody>
      </p:sp>
      <p:sp>
        <p:nvSpPr>
          <p:cNvPr id="3" name="Subtitle 2">
            <a:extLst>
              <a:ext uri="{FF2B5EF4-FFF2-40B4-BE49-F238E27FC236}">
                <a16:creationId xmlns:a16="http://schemas.microsoft.com/office/drawing/2014/main" id="{E9B8F338-ED82-4107-900B-A4CF8499F5B7}"/>
              </a:ext>
            </a:extLst>
          </p:cNvPr>
          <p:cNvSpPr>
            <a:spLocks noGrp="1"/>
          </p:cNvSpPr>
          <p:nvPr>
            <p:ph type="subTitle" idx="1"/>
          </p:nvPr>
        </p:nvSpPr>
        <p:spPr>
          <a:xfrm>
            <a:off x="1116218" y="4816969"/>
            <a:ext cx="10058400" cy="1143000"/>
          </a:xfrm>
        </p:spPr>
        <p:txBody>
          <a:bodyPr>
            <a:normAutofit/>
          </a:bodyPr>
          <a:lstStyle/>
          <a:p>
            <a:r>
              <a:rPr lang="en-AU" dirty="0">
                <a:solidFill>
                  <a:srgbClr val="FFFFFF"/>
                </a:solidFill>
              </a:rPr>
              <a:t>Presented BY Pilot Officer Travis McKee</a:t>
            </a:r>
          </a:p>
          <a:p>
            <a:r>
              <a:rPr lang="en-AU" dirty="0">
                <a:solidFill>
                  <a:srgbClr val="FFFFFF"/>
                </a:solidFill>
              </a:rPr>
              <a:t>Thesis Supervisors: Dr Edwin Peters &amp; Dr Craig Benson</a:t>
            </a:r>
          </a:p>
        </p:txBody>
      </p:sp>
    </p:spTree>
    <p:extLst>
      <p:ext uri="{BB962C8B-B14F-4D97-AF65-F5344CB8AC3E}">
        <p14:creationId xmlns:p14="http://schemas.microsoft.com/office/powerpoint/2010/main" val="333876176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643467" y="640080"/>
            <a:ext cx="3096427" cy="5613236"/>
          </a:xfrm>
        </p:spPr>
        <p:txBody>
          <a:bodyPr vert="horz" lIns="91440" tIns="45720" rIns="91440" bIns="45720" rtlCol="0" anchor="ctr">
            <a:normAutofit/>
          </a:bodyPr>
          <a:lstStyle/>
          <a:p>
            <a:r>
              <a:rPr lang="en-US" kern="1200" dirty="0">
                <a:solidFill>
                  <a:srgbClr val="FFFFFF"/>
                </a:solidFill>
                <a:latin typeface="+mj-lt"/>
                <a:ea typeface="+mj-ea"/>
                <a:cs typeface="+mj-cs"/>
              </a:rPr>
              <a:t>Satellite Radio Beacon</a:t>
            </a:r>
          </a:p>
        </p:txBody>
      </p:sp>
      <p:pic>
        <p:nvPicPr>
          <p:cNvPr id="4" name="Picture 3">
            <a:extLst>
              <a:ext uri="{FF2B5EF4-FFF2-40B4-BE49-F238E27FC236}">
                <a16:creationId xmlns:a16="http://schemas.microsoft.com/office/drawing/2014/main" id="{8847B0C2-48F7-4B71-8895-7148EDDE6BD4}"/>
              </a:ext>
            </a:extLst>
          </p:cNvPr>
          <p:cNvPicPr>
            <a:picLocks noChangeAspect="1"/>
          </p:cNvPicPr>
          <p:nvPr/>
        </p:nvPicPr>
        <p:blipFill>
          <a:blip r:embed="rId2"/>
          <a:stretch>
            <a:fillRect/>
          </a:stretch>
        </p:blipFill>
        <p:spPr>
          <a:xfrm>
            <a:off x="4251198" y="4597034"/>
            <a:ext cx="8007806" cy="1962516"/>
          </a:xfrm>
          <a:prstGeom prst="rect">
            <a:avLst/>
          </a:prstGeom>
        </p:spPr>
      </p:pic>
      <p:sp>
        <p:nvSpPr>
          <p:cNvPr id="126" name="TextBox 125">
            <a:extLst>
              <a:ext uri="{FF2B5EF4-FFF2-40B4-BE49-F238E27FC236}">
                <a16:creationId xmlns:a16="http://schemas.microsoft.com/office/drawing/2014/main" id="{2949565B-F9B2-4F4A-AD97-83A5C4786A2A}"/>
              </a:ext>
            </a:extLst>
          </p:cNvPr>
          <p:cNvSpPr txBox="1"/>
          <p:nvPr/>
        </p:nvSpPr>
        <p:spPr>
          <a:xfrm>
            <a:off x="4330557" y="298450"/>
            <a:ext cx="7690207" cy="3785652"/>
          </a:xfrm>
          <a:prstGeom prst="rect">
            <a:avLst/>
          </a:prstGeom>
          <a:noFill/>
        </p:spPr>
        <p:txBody>
          <a:bodyPr wrap="square" rtlCol="0">
            <a:spAutoFit/>
          </a:bodyPr>
          <a:lstStyle/>
          <a:p>
            <a:r>
              <a:rPr lang="en-AU" sz="2000" dirty="0"/>
              <a:t>The satellite radio beacon must be self sustaining and independent of all other satellite systems</a:t>
            </a:r>
          </a:p>
          <a:p>
            <a:endParaRPr lang="en-AU" sz="2000" dirty="0"/>
          </a:p>
          <a:p>
            <a:r>
              <a:rPr lang="en-AU" sz="2000" dirty="0"/>
              <a:t>To achieve these aims the satellite beacon must contain its own:</a:t>
            </a:r>
          </a:p>
          <a:p>
            <a:pPr marL="285750" indent="-285750">
              <a:buFont typeface="Arial" panose="020B0604020202020204" pitchFamily="34" charset="0"/>
              <a:buChar char="•"/>
            </a:pPr>
            <a:r>
              <a:rPr lang="en-AU" sz="2000" b="1" dirty="0"/>
              <a:t>Processor</a:t>
            </a:r>
            <a:r>
              <a:rPr lang="en-AU" sz="2000" dirty="0"/>
              <a:t> – Arduino Pro Mini (APM) module which contains the ATMEGA328P processor</a:t>
            </a:r>
          </a:p>
          <a:p>
            <a:pPr marL="285750" indent="-285750">
              <a:buFont typeface="Arial" panose="020B0604020202020204" pitchFamily="34" charset="0"/>
              <a:buChar char="•"/>
            </a:pPr>
            <a:r>
              <a:rPr lang="en-AU" sz="2000" b="1" dirty="0"/>
              <a:t>Radio Transceiver</a:t>
            </a:r>
            <a:r>
              <a:rPr lang="en-AU" sz="2000" dirty="0"/>
              <a:t> – RFM96 LoRa radio module, which uses ultra-long range spread spectrum communication techniques with a high interference immunity</a:t>
            </a:r>
          </a:p>
          <a:p>
            <a:pPr marL="285750" indent="-285750">
              <a:buFont typeface="Arial" panose="020B0604020202020204" pitchFamily="34" charset="0"/>
              <a:buChar char="•"/>
            </a:pPr>
            <a:r>
              <a:rPr lang="en-AU" sz="2000" b="1" dirty="0"/>
              <a:t>Power Generation, storage and regulation </a:t>
            </a:r>
            <a:r>
              <a:rPr lang="en-AU" sz="2000" dirty="0"/>
              <a:t>– 0.5W monocrystalline silicon solar panel (for ground testing), a super-capacitor storage system and a DC-DC buck converter</a:t>
            </a:r>
          </a:p>
        </p:txBody>
      </p:sp>
    </p:spTree>
    <p:extLst>
      <p:ext uri="{BB962C8B-B14F-4D97-AF65-F5344CB8AC3E}">
        <p14:creationId xmlns:p14="http://schemas.microsoft.com/office/powerpoint/2010/main" val="3922342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Satellite Radio beacon</a:t>
            </a:r>
          </a:p>
        </p:txBody>
      </p:sp>
      <p:sp>
        <p:nvSpPr>
          <p:cNvPr id="5" name="TextBox 4">
            <a:extLst>
              <a:ext uri="{FF2B5EF4-FFF2-40B4-BE49-F238E27FC236}">
                <a16:creationId xmlns:a16="http://schemas.microsoft.com/office/drawing/2014/main" id="{A2046B9F-4019-495E-AEED-6A71B0D32AF6}"/>
              </a:ext>
            </a:extLst>
          </p:cNvPr>
          <p:cNvSpPr txBox="1"/>
          <p:nvPr/>
        </p:nvSpPr>
        <p:spPr>
          <a:xfrm>
            <a:off x="5031957" y="1536174"/>
            <a:ext cx="7019630" cy="4401205"/>
          </a:xfrm>
          <a:prstGeom prst="rect">
            <a:avLst/>
          </a:prstGeom>
          <a:noFill/>
        </p:spPr>
        <p:txBody>
          <a:bodyPr wrap="square" rtlCol="0">
            <a:spAutoFit/>
          </a:bodyPr>
          <a:lstStyle/>
          <a:p>
            <a:r>
              <a:rPr lang="en-AU" sz="2000" dirty="0"/>
              <a:t>The software cycle for the radio beacon is shown to the left which was developed to comply with the following requirements:</a:t>
            </a:r>
          </a:p>
          <a:p>
            <a:endParaRPr lang="en-AU" sz="2000" dirty="0"/>
          </a:p>
          <a:p>
            <a:pPr marL="285750" indent="-285750">
              <a:buFont typeface="Arial" panose="020B0604020202020204" pitchFamily="34" charset="0"/>
              <a:buChar char="•"/>
            </a:pPr>
            <a:r>
              <a:rPr lang="en-AU" sz="2000" dirty="0"/>
              <a:t>The beacon must maintain a radio silence for a minimum of 30 minutes after release from the launch vehicle, with the time changing for difference launch providers</a:t>
            </a:r>
          </a:p>
          <a:p>
            <a:pPr marL="285750" indent="-285750">
              <a:buFont typeface="Arial" panose="020B0604020202020204" pitchFamily="34" charset="0"/>
              <a:buChar char="•"/>
            </a:pPr>
            <a:endParaRPr lang="en-AU" sz="2000" dirty="0"/>
          </a:p>
          <a:p>
            <a:pPr marL="285750" indent="-285750">
              <a:buFont typeface="Arial" panose="020B0604020202020204" pitchFamily="34" charset="0"/>
              <a:buChar char="•"/>
            </a:pPr>
            <a:r>
              <a:rPr lang="en-AU" sz="2000" dirty="0"/>
              <a:t>The radio beacon must contain a receive period in which the radio can receive a command to cease transmissions, required for using the RF spectrum as determined by ACMA and ITU (435-438MHz amateur satellite band)</a:t>
            </a:r>
          </a:p>
          <a:p>
            <a:pPr marL="285750" indent="-285750">
              <a:buFont typeface="Arial" panose="020B0604020202020204" pitchFamily="34" charset="0"/>
              <a:buChar char="•"/>
            </a:pPr>
            <a:endParaRPr lang="en-AU" sz="2000" dirty="0"/>
          </a:p>
          <a:p>
            <a:pPr marL="285750" indent="-285750">
              <a:buFont typeface="Arial" panose="020B0604020202020204" pitchFamily="34" charset="0"/>
              <a:buChar char="•"/>
            </a:pPr>
            <a:r>
              <a:rPr lang="en-AU" sz="2000" dirty="0"/>
              <a:t>A variable time period for the power down phase in the software cycle to prevent synchronisation between satellites</a:t>
            </a:r>
          </a:p>
        </p:txBody>
      </p:sp>
      <p:pic>
        <p:nvPicPr>
          <p:cNvPr id="3" name="Picture 2">
            <a:extLst>
              <a:ext uri="{FF2B5EF4-FFF2-40B4-BE49-F238E27FC236}">
                <a16:creationId xmlns:a16="http://schemas.microsoft.com/office/drawing/2014/main" id="{1C6F9637-B790-4D73-A154-C5DE51104FDF}"/>
              </a:ext>
            </a:extLst>
          </p:cNvPr>
          <p:cNvPicPr>
            <a:picLocks noChangeAspect="1"/>
          </p:cNvPicPr>
          <p:nvPr/>
        </p:nvPicPr>
        <p:blipFill>
          <a:blip r:embed="rId2"/>
          <a:stretch>
            <a:fillRect/>
          </a:stretch>
        </p:blipFill>
        <p:spPr>
          <a:xfrm>
            <a:off x="74948" y="1024610"/>
            <a:ext cx="4957009" cy="5238750"/>
          </a:xfrm>
          <a:prstGeom prst="rect">
            <a:avLst/>
          </a:prstGeom>
        </p:spPr>
      </p:pic>
    </p:spTree>
    <p:extLst>
      <p:ext uri="{BB962C8B-B14F-4D97-AF65-F5344CB8AC3E}">
        <p14:creationId xmlns:p14="http://schemas.microsoft.com/office/powerpoint/2010/main" val="15010579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Satellite Radio beacon</a:t>
            </a:r>
          </a:p>
        </p:txBody>
      </p:sp>
      <p:sp>
        <p:nvSpPr>
          <p:cNvPr id="5" name="TextBox 4">
            <a:extLst>
              <a:ext uri="{FF2B5EF4-FFF2-40B4-BE49-F238E27FC236}">
                <a16:creationId xmlns:a16="http://schemas.microsoft.com/office/drawing/2014/main" id="{A2046B9F-4019-495E-AEED-6A71B0D32AF6}"/>
              </a:ext>
            </a:extLst>
          </p:cNvPr>
          <p:cNvSpPr txBox="1"/>
          <p:nvPr/>
        </p:nvSpPr>
        <p:spPr>
          <a:xfrm>
            <a:off x="429802" y="1150706"/>
            <a:ext cx="7748427" cy="5632311"/>
          </a:xfrm>
          <a:prstGeom prst="rect">
            <a:avLst/>
          </a:prstGeom>
          <a:noFill/>
        </p:spPr>
        <p:txBody>
          <a:bodyPr wrap="square" rtlCol="0">
            <a:spAutoFit/>
          </a:bodyPr>
          <a:lstStyle/>
          <a:p>
            <a:r>
              <a:rPr lang="en-AU" sz="2400" dirty="0"/>
              <a:t>The goal of the satellite radio beacon testing is to minimise Size, Weight and Power (</a:t>
            </a:r>
            <a:r>
              <a:rPr lang="en-AU" sz="2400" dirty="0" err="1"/>
              <a:t>SWaP</a:t>
            </a:r>
            <a:r>
              <a:rPr lang="en-AU" sz="2400" dirty="0"/>
              <a:t>) of each component. The testing carried out was focused on minimising the current consumption of the following components:</a:t>
            </a:r>
          </a:p>
          <a:p>
            <a:endParaRPr lang="en-AU" sz="2400" dirty="0"/>
          </a:p>
          <a:p>
            <a:pPr marL="457200" indent="-457200">
              <a:buFont typeface="+mj-lt"/>
              <a:buAutoNum type="arabicParenR"/>
            </a:pPr>
            <a:r>
              <a:rPr lang="en-AU" sz="2000" b="1" dirty="0"/>
              <a:t>APM module processor </a:t>
            </a:r>
            <a:r>
              <a:rPr lang="en-AU" sz="2000" dirty="0"/>
              <a:t>– Test processor power modes</a:t>
            </a:r>
          </a:p>
          <a:p>
            <a:pPr marL="457200" indent="-457200">
              <a:buFont typeface="+mj-lt"/>
              <a:buAutoNum type="arabicParenR"/>
            </a:pPr>
            <a:endParaRPr lang="en-AU" sz="2000" dirty="0"/>
          </a:p>
          <a:p>
            <a:pPr marL="457200" indent="-457200">
              <a:buFont typeface="+mj-lt"/>
              <a:buAutoNum type="arabicParenR"/>
            </a:pPr>
            <a:r>
              <a:rPr lang="en-AU" sz="2000" b="1" dirty="0"/>
              <a:t>LoRa radio module </a:t>
            </a:r>
            <a:r>
              <a:rPr lang="en-AU" sz="2000" dirty="0"/>
              <a:t>– Test Radio power modes, Transmission (TX) power and data packet sizes</a:t>
            </a:r>
          </a:p>
          <a:p>
            <a:pPr marL="457200" indent="-457200">
              <a:buFont typeface="+mj-lt"/>
              <a:buAutoNum type="arabicParenR"/>
            </a:pPr>
            <a:endParaRPr lang="en-AU" sz="2000" dirty="0"/>
          </a:p>
          <a:p>
            <a:pPr marL="457200" indent="-457200">
              <a:buFont typeface="+mj-lt"/>
              <a:buAutoNum type="arabicParenR"/>
            </a:pPr>
            <a:r>
              <a:rPr lang="en-AU" sz="2000" b="1" dirty="0"/>
              <a:t>Power regulator </a:t>
            </a:r>
            <a:r>
              <a:rPr lang="en-AU" sz="2000" dirty="0"/>
              <a:t>– Test consumption of multiple regulator types</a:t>
            </a:r>
          </a:p>
          <a:p>
            <a:pPr marL="457200" indent="-457200">
              <a:buFont typeface="+mj-lt"/>
              <a:buAutoNum type="arabicParenR"/>
            </a:pPr>
            <a:endParaRPr lang="en-AU" sz="2000" dirty="0"/>
          </a:p>
          <a:p>
            <a:pPr marL="457200" indent="-457200">
              <a:buFont typeface="+mj-lt"/>
              <a:buAutoNum type="arabicParenR"/>
            </a:pPr>
            <a:r>
              <a:rPr lang="en-AU" sz="2000" b="1" dirty="0"/>
              <a:t>Ground-based solar panel </a:t>
            </a:r>
            <a:r>
              <a:rPr lang="en-AU" sz="2000" dirty="0"/>
              <a:t>– Test total system current requirements against number of solar panels</a:t>
            </a:r>
          </a:p>
          <a:p>
            <a:pPr marL="457200" indent="-457200">
              <a:buFont typeface="+mj-lt"/>
              <a:buAutoNum type="arabicParenR"/>
            </a:pPr>
            <a:endParaRPr lang="en-AU" sz="2000" dirty="0"/>
          </a:p>
          <a:p>
            <a:pPr marL="457200" indent="-457200">
              <a:buFont typeface="+mj-lt"/>
              <a:buAutoNum type="arabicParenR"/>
            </a:pPr>
            <a:r>
              <a:rPr lang="en-AU" sz="2000" b="1" dirty="0"/>
              <a:t>Capacitor-based power storage </a:t>
            </a:r>
            <a:r>
              <a:rPr lang="en-AU" sz="2000" dirty="0"/>
              <a:t>– Develop and test power storage system for system requirements</a:t>
            </a:r>
          </a:p>
        </p:txBody>
      </p:sp>
      <p:pic>
        <p:nvPicPr>
          <p:cNvPr id="6" name="Picture 5">
            <a:extLst>
              <a:ext uri="{FF2B5EF4-FFF2-40B4-BE49-F238E27FC236}">
                <a16:creationId xmlns:a16="http://schemas.microsoft.com/office/drawing/2014/main" id="{38A51745-6870-4E64-BF2B-27AF487566F1}"/>
              </a:ext>
            </a:extLst>
          </p:cNvPr>
          <p:cNvPicPr>
            <a:picLocks noChangeAspect="1"/>
          </p:cNvPicPr>
          <p:nvPr/>
        </p:nvPicPr>
        <p:blipFill>
          <a:blip r:embed="rId2"/>
          <a:stretch>
            <a:fillRect/>
          </a:stretch>
        </p:blipFill>
        <p:spPr>
          <a:xfrm>
            <a:off x="8492455" y="362246"/>
            <a:ext cx="3555699" cy="6367576"/>
          </a:xfrm>
          <a:prstGeom prst="rect">
            <a:avLst/>
          </a:prstGeom>
        </p:spPr>
      </p:pic>
      <p:sp>
        <p:nvSpPr>
          <p:cNvPr id="7" name="Rectangle 6">
            <a:extLst>
              <a:ext uri="{FF2B5EF4-FFF2-40B4-BE49-F238E27FC236}">
                <a16:creationId xmlns:a16="http://schemas.microsoft.com/office/drawing/2014/main" id="{7DAFE64E-FF12-45B7-BAF8-1DC1C9DE7EC5}"/>
              </a:ext>
            </a:extLst>
          </p:cNvPr>
          <p:cNvSpPr/>
          <p:nvPr/>
        </p:nvSpPr>
        <p:spPr>
          <a:xfrm>
            <a:off x="10356351" y="4320283"/>
            <a:ext cx="1623316" cy="2172592"/>
          </a:xfrm>
          <a:prstGeom prst="rect">
            <a:avLst/>
          </a:prstGeom>
          <a:noFill/>
          <a:ln w="508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AU">
              <a:solidFill>
                <a:schemeClr val="bg1"/>
              </a:solidFill>
            </a:endParaRPr>
          </a:p>
        </p:txBody>
      </p:sp>
      <p:sp>
        <p:nvSpPr>
          <p:cNvPr id="128" name="Rectangle 127">
            <a:extLst>
              <a:ext uri="{FF2B5EF4-FFF2-40B4-BE49-F238E27FC236}">
                <a16:creationId xmlns:a16="http://schemas.microsoft.com/office/drawing/2014/main" id="{56C4FB22-A776-4073-932B-F6EE3E5765D5}"/>
              </a:ext>
            </a:extLst>
          </p:cNvPr>
          <p:cNvSpPr/>
          <p:nvPr/>
        </p:nvSpPr>
        <p:spPr>
          <a:xfrm>
            <a:off x="9932670" y="1538982"/>
            <a:ext cx="807720" cy="2850137"/>
          </a:xfrm>
          <a:prstGeom prst="rect">
            <a:avLst/>
          </a:prstGeom>
          <a:noFill/>
          <a:ln w="50800">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AU">
              <a:solidFill>
                <a:schemeClr val="bg1"/>
              </a:solidFill>
            </a:endParaRPr>
          </a:p>
        </p:txBody>
      </p:sp>
      <p:sp>
        <p:nvSpPr>
          <p:cNvPr id="129" name="Rectangle 128">
            <a:extLst>
              <a:ext uri="{FF2B5EF4-FFF2-40B4-BE49-F238E27FC236}">
                <a16:creationId xmlns:a16="http://schemas.microsoft.com/office/drawing/2014/main" id="{4C284482-A186-4069-9825-924524A75DD4}"/>
              </a:ext>
            </a:extLst>
          </p:cNvPr>
          <p:cNvSpPr/>
          <p:nvPr/>
        </p:nvSpPr>
        <p:spPr>
          <a:xfrm>
            <a:off x="9323842" y="4697731"/>
            <a:ext cx="367344" cy="525969"/>
          </a:xfrm>
          <a:prstGeom prst="rect">
            <a:avLst/>
          </a:prstGeom>
          <a:noFill/>
          <a:ln w="50800">
            <a:solidFill>
              <a:srgbClr val="E23CBE"/>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AU">
              <a:solidFill>
                <a:schemeClr val="bg1"/>
              </a:solidFill>
            </a:endParaRPr>
          </a:p>
        </p:txBody>
      </p:sp>
      <p:sp>
        <p:nvSpPr>
          <p:cNvPr id="130" name="Rectangle 129">
            <a:extLst>
              <a:ext uri="{FF2B5EF4-FFF2-40B4-BE49-F238E27FC236}">
                <a16:creationId xmlns:a16="http://schemas.microsoft.com/office/drawing/2014/main" id="{D98A9589-5E01-45E2-9F94-BEACF36B946E}"/>
              </a:ext>
            </a:extLst>
          </p:cNvPr>
          <p:cNvSpPr/>
          <p:nvPr/>
        </p:nvSpPr>
        <p:spPr>
          <a:xfrm>
            <a:off x="8854441" y="363569"/>
            <a:ext cx="891539" cy="2223421"/>
          </a:xfrm>
          <a:prstGeom prst="rect">
            <a:avLst/>
          </a:prstGeom>
          <a:noFill/>
          <a:ln w="5080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AU">
              <a:solidFill>
                <a:schemeClr val="bg1"/>
              </a:solidFill>
            </a:endParaRPr>
          </a:p>
        </p:txBody>
      </p:sp>
      <p:sp>
        <p:nvSpPr>
          <p:cNvPr id="131" name="Rectangle 130">
            <a:extLst>
              <a:ext uri="{FF2B5EF4-FFF2-40B4-BE49-F238E27FC236}">
                <a16:creationId xmlns:a16="http://schemas.microsoft.com/office/drawing/2014/main" id="{EDC15733-F65C-438C-80E3-7CF2DAC69021}"/>
              </a:ext>
            </a:extLst>
          </p:cNvPr>
          <p:cNvSpPr/>
          <p:nvPr/>
        </p:nvSpPr>
        <p:spPr>
          <a:xfrm>
            <a:off x="9052560" y="3093719"/>
            <a:ext cx="807720" cy="1226563"/>
          </a:xfrm>
          <a:prstGeom prst="rect">
            <a:avLst/>
          </a:prstGeom>
          <a:noFill/>
          <a:ln w="50800">
            <a:solidFill>
              <a:schemeClr val="accent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AU">
              <a:solidFill>
                <a:schemeClr val="bg1"/>
              </a:solidFill>
            </a:endParaRPr>
          </a:p>
        </p:txBody>
      </p:sp>
      <p:sp>
        <p:nvSpPr>
          <p:cNvPr id="8" name="TextBox 7">
            <a:extLst>
              <a:ext uri="{FF2B5EF4-FFF2-40B4-BE49-F238E27FC236}">
                <a16:creationId xmlns:a16="http://schemas.microsoft.com/office/drawing/2014/main" id="{4A54927E-D8FB-42CD-BCF9-543B3CDEFC7F}"/>
              </a:ext>
            </a:extLst>
          </p:cNvPr>
          <p:cNvSpPr txBox="1"/>
          <p:nvPr/>
        </p:nvSpPr>
        <p:spPr>
          <a:xfrm>
            <a:off x="9691185" y="1113302"/>
            <a:ext cx="1441635" cy="461665"/>
          </a:xfrm>
          <a:prstGeom prst="rect">
            <a:avLst/>
          </a:prstGeom>
          <a:noFill/>
        </p:spPr>
        <p:txBody>
          <a:bodyPr wrap="square" rtlCol="0">
            <a:spAutoFit/>
          </a:bodyPr>
          <a:lstStyle/>
          <a:p>
            <a:pPr algn="ctr"/>
            <a:r>
              <a:rPr lang="en-AU" sz="1200" b="1" dirty="0">
                <a:solidFill>
                  <a:schemeClr val="accent2">
                    <a:lumMod val="75000"/>
                  </a:schemeClr>
                </a:solidFill>
              </a:rPr>
              <a:t>Super-capacitor storage</a:t>
            </a:r>
          </a:p>
        </p:txBody>
      </p:sp>
      <p:sp>
        <p:nvSpPr>
          <p:cNvPr id="132" name="TextBox 131">
            <a:extLst>
              <a:ext uri="{FF2B5EF4-FFF2-40B4-BE49-F238E27FC236}">
                <a16:creationId xmlns:a16="http://schemas.microsoft.com/office/drawing/2014/main" id="{1DFEE9EE-CF72-4E4C-9335-6EBCC4A600A8}"/>
              </a:ext>
            </a:extLst>
          </p:cNvPr>
          <p:cNvSpPr txBox="1"/>
          <p:nvPr/>
        </p:nvSpPr>
        <p:spPr>
          <a:xfrm>
            <a:off x="8579392" y="2577770"/>
            <a:ext cx="1441635" cy="276999"/>
          </a:xfrm>
          <a:prstGeom prst="rect">
            <a:avLst/>
          </a:prstGeom>
          <a:noFill/>
        </p:spPr>
        <p:txBody>
          <a:bodyPr wrap="square" rtlCol="0">
            <a:spAutoFit/>
          </a:bodyPr>
          <a:lstStyle/>
          <a:p>
            <a:pPr algn="ctr"/>
            <a:r>
              <a:rPr lang="en-AU" sz="1200" b="1" dirty="0">
                <a:solidFill>
                  <a:schemeClr val="accent6">
                    <a:lumMod val="20000"/>
                    <a:lumOff val="80000"/>
                  </a:schemeClr>
                </a:solidFill>
              </a:rPr>
              <a:t>LoRa radio Module</a:t>
            </a:r>
          </a:p>
        </p:txBody>
      </p:sp>
      <p:sp>
        <p:nvSpPr>
          <p:cNvPr id="133" name="TextBox 132">
            <a:extLst>
              <a:ext uri="{FF2B5EF4-FFF2-40B4-BE49-F238E27FC236}">
                <a16:creationId xmlns:a16="http://schemas.microsoft.com/office/drawing/2014/main" id="{915AB24D-6173-479F-8B86-B17E89247BC5}"/>
              </a:ext>
            </a:extLst>
          </p:cNvPr>
          <p:cNvSpPr txBox="1"/>
          <p:nvPr/>
        </p:nvSpPr>
        <p:spPr>
          <a:xfrm>
            <a:off x="8742624" y="4277762"/>
            <a:ext cx="1441635" cy="461665"/>
          </a:xfrm>
          <a:prstGeom prst="rect">
            <a:avLst/>
          </a:prstGeom>
          <a:noFill/>
        </p:spPr>
        <p:txBody>
          <a:bodyPr wrap="square" rtlCol="0">
            <a:spAutoFit/>
          </a:bodyPr>
          <a:lstStyle/>
          <a:p>
            <a:pPr algn="ctr"/>
            <a:r>
              <a:rPr lang="en-AU" sz="1200" b="1" dirty="0">
                <a:solidFill>
                  <a:schemeClr val="accent4">
                    <a:lumMod val="20000"/>
                    <a:lumOff val="80000"/>
                  </a:schemeClr>
                </a:solidFill>
              </a:rPr>
              <a:t>APM Processor Module</a:t>
            </a:r>
          </a:p>
        </p:txBody>
      </p:sp>
      <p:sp>
        <p:nvSpPr>
          <p:cNvPr id="134" name="TextBox 133">
            <a:extLst>
              <a:ext uri="{FF2B5EF4-FFF2-40B4-BE49-F238E27FC236}">
                <a16:creationId xmlns:a16="http://schemas.microsoft.com/office/drawing/2014/main" id="{DDA70D4B-BD08-464D-ADE0-7A490DEFCF31}"/>
              </a:ext>
            </a:extLst>
          </p:cNvPr>
          <p:cNvSpPr txBox="1"/>
          <p:nvPr/>
        </p:nvSpPr>
        <p:spPr>
          <a:xfrm>
            <a:off x="8828670" y="5223700"/>
            <a:ext cx="1441635" cy="461665"/>
          </a:xfrm>
          <a:prstGeom prst="rect">
            <a:avLst/>
          </a:prstGeom>
          <a:noFill/>
        </p:spPr>
        <p:txBody>
          <a:bodyPr wrap="square" rtlCol="0">
            <a:spAutoFit/>
          </a:bodyPr>
          <a:lstStyle/>
          <a:p>
            <a:pPr algn="ctr"/>
            <a:r>
              <a:rPr lang="en-AU" sz="1200" b="1" dirty="0">
                <a:solidFill>
                  <a:srgbClr val="FF0000"/>
                </a:solidFill>
              </a:rPr>
              <a:t>DC-DC Buck converter</a:t>
            </a:r>
          </a:p>
        </p:txBody>
      </p:sp>
      <p:sp>
        <p:nvSpPr>
          <p:cNvPr id="135" name="TextBox 134">
            <a:extLst>
              <a:ext uri="{FF2B5EF4-FFF2-40B4-BE49-F238E27FC236}">
                <a16:creationId xmlns:a16="http://schemas.microsoft.com/office/drawing/2014/main" id="{C805A854-B40A-4BD1-A46F-67F1B263C2EA}"/>
              </a:ext>
            </a:extLst>
          </p:cNvPr>
          <p:cNvSpPr txBox="1"/>
          <p:nvPr/>
        </p:nvSpPr>
        <p:spPr>
          <a:xfrm>
            <a:off x="10520266" y="6490800"/>
            <a:ext cx="1441635" cy="276999"/>
          </a:xfrm>
          <a:prstGeom prst="rect">
            <a:avLst/>
          </a:prstGeom>
          <a:noFill/>
        </p:spPr>
        <p:txBody>
          <a:bodyPr wrap="square" rtlCol="0">
            <a:spAutoFit/>
          </a:bodyPr>
          <a:lstStyle/>
          <a:p>
            <a:pPr algn="ctr"/>
            <a:r>
              <a:rPr lang="en-AU" sz="1200" b="1" dirty="0"/>
              <a:t>Silicon solar panel</a:t>
            </a:r>
          </a:p>
        </p:txBody>
      </p:sp>
    </p:spTree>
    <p:extLst>
      <p:ext uri="{BB962C8B-B14F-4D97-AF65-F5344CB8AC3E}">
        <p14:creationId xmlns:p14="http://schemas.microsoft.com/office/powerpoint/2010/main" val="2851991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a:t>Satellite Radio beacon</a:t>
            </a:r>
            <a:endParaRPr lang="en-AU" dirty="0"/>
          </a:p>
        </p:txBody>
      </p:sp>
      <p:sp>
        <p:nvSpPr>
          <p:cNvPr id="5" name="TextBox 4">
            <a:extLst>
              <a:ext uri="{FF2B5EF4-FFF2-40B4-BE49-F238E27FC236}">
                <a16:creationId xmlns:a16="http://schemas.microsoft.com/office/drawing/2014/main" id="{A2046B9F-4019-495E-AEED-6A71B0D32AF6}"/>
              </a:ext>
            </a:extLst>
          </p:cNvPr>
          <p:cNvSpPr txBox="1"/>
          <p:nvPr/>
        </p:nvSpPr>
        <p:spPr>
          <a:xfrm>
            <a:off x="467474" y="1150706"/>
            <a:ext cx="11332396" cy="3416320"/>
          </a:xfrm>
          <a:prstGeom prst="rect">
            <a:avLst/>
          </a:prstGeom>
          <a:noFill/>
        </p:spPr>
        <p:txBody>
          <a:bodyPr wrap="square" rtlCol="0">
            <a:spAutoFit/>
          </a:bodyPr>
          <a:lstStyle/>
          <a:p>
            <a:r>
              <a:rPr lang="en-AU" sz="2400" dirty="0"/>
              <a:t>The testing found the following methods to minimise the total current consumption of the beacon system:</a:t>
            </a:r>
          </a:p>
          <a:p>
            <a:endParaRPr lang="en-AU" sz="2400" dirty="0"/>
          </a:p>
          <a:p>
            <a:pPr marL="285750" indent="-285750">
              <a:buFont typeface="Arial" panose="020B0604020202020204" pitchFamily="34" charset="0"/>
              <a:buChar char="•"/>
            </a:pPr>
            <a:r>
              <a:rPr lang="en-AU" sz="2000" dirty="0"/>
              <a:t>Place the process into </a:t>
            </a:r>
            <a:r>
              <a:rPr lang="en-AU" sz="2000" i="1" dirty="0" err="1"/>
              <a:t>powerDown</a:t>
            </a:r>
            <a:r>
              <a:rPr lang="en-AU" sz="2000" i="1" dirty="0"/>
              <a:t> </a:t>
            </a:r>
            <a:r>
              <a:rPr lang="en-AU" sz="2000" dirty="0"/>
              <a:t>or </a:t>
            </a:r>
            <a:r>
              <a:rPr lang="en-AU" sz="2000" i="1" dirty="0" err="1"/>
              <a:t>powerSave</a:t>
            </a:r>
            <a:r>
              <a:rPr lang="en-AU" sz="2000" i="1" dirty="0"/>
              <a:t> </a:t>
            </a:r>
            <a:r>
              <a:rPr lang="en-AU" sz="2000" dirty="0"/>
              <a:t>low power modes where possible</a:t>
            </a:r>
          </a:p>
          <a:p>
            <a:pPr marL="285750" indent="-285750">
              <a:buFont typeface="Arial" panose="020B0604020202020204" pitchFamily="34" charset="0"/>
              <a:buChar char="•"/>
            </a:pPr>
            <a:r>
              <a:rPr lang="en-AU" sz="2000" dirty="0"/>
              <a:t>Place the LoRa radio module into </a:t>
            </a:r>
            <a:r>
              <a:rPr lang="en-AU" sz="2000" i="1" dirty="0"/>
              <a:t>sleep</a:t>
            </a:r>
            <a:r>
              <a:rPr lang="en-AU" sz="2000" dirty="0"/>
              <a:t> mode where possible</a:t>
            </a:r>
          </a:p>
          <a:p>
            <a:pPr marL="285750" indent="-285750">
              <a:buFont typeface="Arial" panose="020B0604020202020204" pitchFamily="34" charset="0"/>
              <a:buChar char="•"/>
            </a:pPr>
            <a:r>
              <a:rPr lang="en-AU" sz="2000" dirty="0"/>
              <a:t>Minimise the length of the </a:t>
            </a:r>
            <a:r>
              <a:rPr lang="en-AU" sz="2000" i="1" dirty="0"/>
              <a:t>receive </a:t>
            </a:r>
            <a:r>
              <a:rPr lang="en-AU" sz="2000" dirty="0"/>
              <a:t>and </a:t>
            </a:r>
            <a:r>
              <a:rPr lang="en-AU" sz="2000" i="1" dirty="0"/>
              <a:t>transmit </a:t>
            </a:r>
            <a:r>
              <a:rPr lang="en-AU" sz="2000" dirty="0"/>
              <a:t>phase in the software cycle</a:t>
            </a:r>
          </a:p>
          <a:p>
            <a:pPr marL="285750" indent="-285750">
              <a:buFont typeface="Arial" panose="020B0604020202020204" pitchFamily="34" charset="0"/>
              <a:buChar char="•"/>
            </a:pPr>
            <a:r>
              <a:rPr lang="en-AU" sz="2000" dirty="0"/>
              <a:t>Reduce the LoRa radio TX power to as low as possible</a:t>
            </a:r>
          </a:p>
          <a:p>
            <a:pPr marL="285750" indent="-285750">
              <a:buFont typeface="Arial" panose="020B0604020202020204" pitchFamily="34" charset="0"/>
              <a:buChar char="•"/>
            </a:pPr>
            <a:r>
              <a:rPr lang="en-AU" sz="2000" dirty="0"/>
              <a:t>Decrease the size of data packets to as small as possible</a:t>
            </a:r>
          </a:p>
          <a:p>
            <a:pPr marL="285750" indent="-285750">
              <a:buFont typeface="Arial" panose="020B0604020202020204" pitchFamily="34" charset="0"/>
              <a:buChar char="•"/>
            </a:pPr>
            <a:r>
              <a:rPr lang="en-AU" sz="2000" dirty="0"/>
              <a:t>Utilize a more efficient voltage regulator (LM3671 DC-DC Buck converter)</a:t>
            </a:r>
          </a:p>
          <a:p>
            <a:pPr marL="285750" indent="-285750">
              <a:buFont typeface="Arial" panose="020B0604020202020204" pitchFamily="34" charset="0"/>
              <a:buChar char="•"/>
            </a:pPr>
            <a:endParaRPr lang="en-AU" sz="2400" dirty="0"/>
          </a:p>
        </p:txBody>
      </p:sp>
      <p:pic>
        <p:nvPicPr>
          <p:cNvPr id="3" name="Picture 2">
            <a:extLst>
              <a:ext uri="{FF2B5EF4-FFF2-40B4-BE49-F238E27FC236}">
                <a16:creationId xmlns:a16="http://schemas.microsoft.com/office/drawing/2014/main" id="{5768CFBE-3707-4783-ACA4-0D0098089F11}"/>
              </a:ext>
            </a:extLst>
          </p:cNvPr>
          <p:cNvPicPr>
            <a:picLocks noChangeAspect="1"/>
          </p:cNvPicPr>
          <p:nvPr/>
        </p:nvPicPr>
        <p:blipFill>
          <a:blip r:embed="rId2"/>
          <a:stretch>
            <a:fillRect/>
          </a:stretch>
        </p:blipFill>
        <p:spPr>
          <a:xfrm>
            <a:off x="2958690" y="4301061"/>
            <a:ext cx="6274620" cy="2556939"/>
          </a:xfrm>
          <a:prstGeom prst="rect">
            <a:avLst/>
          </a:prstGeom>
        </p:spPr>
      </p:pic>
    </p:spTree>
    <p:extLst>
      <p:ext uri="{BB962C8B-B14F-4D97-AF65-F5344CB8AC3E}">
        <p14:creationId xmlns:p14="http://schemas.microsoft.com/office/powerpoint/2010/main" val="2733461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Satellite Radio beacon</a:t>
            </a: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A2046B9F-4019-495E-AEED-6A71B0D32AF6}"/>
                  </a:ext>
                </a:extLst>
              </p:cNvPr>
              <p:cNvSpPr txBox="1"/>
              <p:nvPr/>
            </p:nvSpPr>
            <p:spPr>
              <a:xfrm>
                <a:off x="534256" y="986319"/>
                <a:ext cx="11332396" cy="6124754"/>
              </a:xfrm>
              <a:prstGeom prst="rect">
                <a:avLst/>
              </a:prstGeom>
              <a:noFill/>
            </p:spPr>
            <p:txBody>
              <a:bodyPr wrap="square" rtlCol="0">
                <a:spAutoFit/>
              </a:bodyPr>
              <a:lstStyle/>
              <a:p>
                <a:r>
                  <a:rPr lang="en-AU" sz="2400" dirty="0"/>
                  <a:t>The testing carried out revealed some other observations:</a:t>
                </a:r>
              </a:p>
              <a:p>
                <a:endParaRPr lang="en-AU" sz="2400" dirty="0"/>
              </a:p>
              <a:p>
                <a:pPr marL="285750" indent="-285750">
                  <a:buFont typeface="Arial" panose="020B0604020202020204" pitchFamily="34" charset="0"/>
                  <a:buChar char="•"/>
                </a:pPr>
                <a:r>
                  <a:rPr lang="en-AU" sz="2000" dirty="0"/>
                  <a:t>The large spike in current during </a:t>
                </a:r>
                <a:r>
                  <a:rPr lang="en-AU" sz="2000" i="1" dirty="0"/>
                  <a:t>transmit</a:t>
                </a:r>
                <a:r>
                  <a:rPr lang="en-AU" sz="2000" dirty="0"/>
                  <a:t> phase could not be supported by one solar panel without an additional power source if the TX power was greater than 10dBm</a:t>
                </a:r>
              </a:p>
              <a:p>
                <a:pPr marL="285750" indent="-285750">
                  <a:buFont typeface="Arial" panose="020B0604020202020204" pitchFamily="34" charset="0"/>
                  <a:buChar char="•"/>
                </a:pPr>
                <a:endParaRPr lang="en-AU" sz="2000" dirty="0"/>
              </a:p>
              <a:p>
                <a:pPr marL="285750" indent="-285750">
                  <a:buFont typeface="Arial" panose="020B0604020202020204" pitchFamily="34" charset="0"/>
                  <a:buChar char="•"/>
                </a:pPr>
                <a:r>
                  <a:rPr lang="en-AU" sz="2000" dirty="0"/>
                  <a:t>A electrical storage system using five 1F super-capacitors provides enough stored energy to support the maximum transmit power (23dBm) of the LoRa radio module when utilising one ground-based solar panel for electrical generation</a:t>
                </a:r>
              </a:p>
              <a:p>
                <a:pPr marL="285750" indent="-285750">
                  <a:buFont typeface="Arial" panose="020B0604020202020204" pitchFamily="34" charset="0"/>
                  <a:buChar char="•"/>
                </a:pPr>
                <a:endParaRPr lang="en-AU" sz="2000" dirty="0"/>
              </a:p>
              <a:p>
                <a:pPr marL="285750" indent="-285750">
                  <a:buFont typeface="Arial" panose="020B0604020202020204" pitchFamily="34" charset="0"/>
                  <a:buChar char="•"/>
                </a:pPr>
                <a:r>
                  <a:rPr lang="en-AU" sz="2000" dirty="0"/>
                  <a:t>The super-capacitor storage system introduces a 8 minute and 20 second delay between when power is first generated by the solar power until there is enough potential to power the other systems (</a:t>
                </a:r>
                <a14:m>
                  <m:oMath xmlns:m="http://schemas.openxmlformats.org/officeDocument/2006/math">
                    <m:r>
                      <a:rPr lang="en-AU" sz="2000" i="1" smtClean="0">
                        <a:latin typeface="Cambria Math" panose="02040503050406030204" pitchFamily="18" charset="0"/>
                      </a:rPr>
                      <m:t>~</m:t>
                    </m:r>
                  </m:oMath>
                </a14:m>
                <a:r>
                  <a:rPr lang="en-AU" sz="2000" dirty="0"/>
                  <a:t>2.6V)</a:t>
                </a:r>
              </a:p>
              <a:p>
                <a:pPr marL="285750" indent="-285750">
                  <a:buFont typeface="Arial" panose="020B0604020202020204" pitchFamily="34" charset="0"/>
                  <a:buChar char="•"/>
                </a:pPr>
                <a:endParaRPr lang="en-AU" sz="2000" dirty="0"/>
              </a:p>
              <a:p>
                <a:pPr marL="285750" indent="-285750">
                  <a:buFont typeface="Arial" panose="020B0604020202020204" pitchFamily="34" charset="0"/>
                  <a:buChar char="•"/>
                </a:pPr>
                <a:r>
                  <a:rPr lang="en-AU" sz="2000" dirty="0"/>
                  <a:t>The super-capacitor system can store approx. 101 Joules of energy which support 74 minutes of beacon operation when no power is being generated</a:t>
                </a:r>
              </a:p>
              <a:p>
                <a:pPr marL="285750" indent="-285750">
                  <a:buFont typeface="Arial" panose="020B0604020202020204" pitchFamily="34" charset="0"/>
                  <a:buChar char="•"/>
                </a:pPr>
                <a:endParaRPr lang="en-AU" sz="2000" dirty="0"/>
              </a:p>
              <a:p>
                <a:pPr marL="285750" indent="-285750">
                  <a:buFont typeface="Arial" panose="020B0604020202020204" pitchFamily="34" charset="0"/>
                  <a:buChar char="•"/>
                </a:pPr>
                <a:r>
                  <a:rPr lang="en-AU" sz="2000" dirty="0"/>
                  <a:t>During the radio checks, it was discovered that a small number of radio packets were not received, with the transmission confirmed using a software defined radio receiver. (investigated with the communications link testing)</a:t>
                </a:r>
              </a:p>
              <a:p>
                <a:endParaRPr lang="en-AU" sz="2400" dirty="0"/>
              </a:p>
            </p:txBody>
          </p:sp>
        </mc:Choice>
        <mc:Fallback>
          <p:sp>
            <p:nvSpPr>
              <p:cNvPr id="5" name="TextBox 4">
                <a:extLst>
                  <a:ext uri="{FF2B5EF4-FFF2-40B4-BE49-F238E27FC236}">
                    <a16:creationId xmlns:a16="http://schemas.microsoft.com/office/drawing/2014/main" id="{A2046B9F-4019-495E-AEED-6A71B0D32AF6}"/>
                  </a:ext>
                </a:extLst>
              </p:cNvPr>
              <p:cNvSpPr txBox="1">
                <a:spLocks noRot="1" noChangeAspect="1" noMove="1" noResize="1" noEditPoints="1" noAdjustHandles="1" noChangeArrowheads="1" noChangeShapeType="1" noTextEdit="1"/>
              </p:cNvSpPr>
              <p:nvPr/>
            </p:nvSpPr>
            <p:spPr>
              <a:xfrm>
                <a:off x="534256" y="986319"/>
                <a:ext cx="11332396" cy="6124754"/>
              </a:xfrm>
              <a:prstGeom prst="rect">
                <a:avLst/>
              </a:prstGeom>
              <a:blipFill>
                <a:blip r:embed="rId2"/>
                <a:stretch>
                  <a:fillRect l="-861" t="-796"/>
                </a:stretch>
              </a:blipFill>
            </p:spPr>
            <p:txBody>
              <a:bodyPr/>
              <a:lstStyle/>
              <a:p>
                <a:r>
                  <a:rPr lang="en-AU">
                    <a:noFill/>
                  </a:rPr>
                  <a:t> </a:t>
                </a:r>
              </a:p>
            </p:txBody>
          </p:sp>
        </mc:Fallback>
      </mc:AlternateContent>
    </p:spTree>
    <p:extLst>
      <p:ext uri="{BB962C8B-B14F-4D97-AF65-F5344CB8AC3E}">
        <p14:creationId xmlns:p14="http://schemas.microsoft.com/office/powerpoint/2010/main" val="36203700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Satellite Radio beacon</a:t>
            </a:r>
          </a:p>
        </p:txBody>
      </p:sp>
      <p:sp>
        <p:nvSpPr>
          <p:cNvPr id="5" name="TextBox 4">
            <a:extLst>
              <a:ext uri="{FF2B5EF4-FFF2-40B4-BE49-F238E27FC236}">
                <a16:creationId xmlns:a16="http://schemas.microsoft.com/office/drawing/2014/main" id="{A2046B9F-4019-495E-AEED-6A71B0D32AF6}"/>
              </a:ext>
            </a:extLst>
          </p:cNvPr>
          <p:cNvSpPr txBox="1"/>
          <p:nvPr/>
        </p:nvSpPr>
        <p:spPr>
          <a:xfrm>
            <a:off x="467474" y="1150706"/>
            <a:ext cx="11332396" cy="400110"/>
          </a:xfrm>
          <a:prstGeom prst="rect">
            <a:avLst/>
          </a:prstGeom>
          <a:noFill/>
        </p:spPr>
        <p:txBody>
          <a:bodyPr wrap="square" rtlCol="0">
            <a:spAutoFit/>
          </a:bodyPr>
          <a:lstStyle/>
          <a:p>
            <a:r>
              <a:rPr lang="en-AU" sz="2000" dirty="0"/>
              <a:t>The design of the initial prototype which can be constructed on a solderless bread board is shown below</a:t>
            </a:r>
          </a:p>
        </p:txBody>
      </p:sp>
      <p:sp>
        <p:nvSpPr>
          <p:cNvPr id="122" name="TextBox 121">
            <a:extLst>
              <a:ext uri="{FF2B5EF4-FFF2-40B4-BE49-F238E27FC236}">
                <a16:creationId xmlns:a16="http://schemas.microsoft.com/office/drawing/2014/main" id="{7982D003-391A-4C65-BE05-8664276CC2FB}"/>
              </a:ext>
            </a:extLst>
          </p:cNvPr>
          <p:cNvSpPr txBox="1"/>
          <p:nvPr/>
        </p:nvSpPr>
        <p:spPr>
          <a:xfrm>
            <a:off x="467474" y="3850491"/>
            <a:ext cx="11332396" cy="1938992"/>
          </a:xfrm>
          <a:prstGeom prst="rect">
            <a:avLst/>
          </a:prstGeom>
          <a:noFill/>
        </p:spPr>
        <p:txBody>
          <a:bodyPr wrap="square" rtlCol="0">
            <a:spAutoFit/>
          </a:bodyPr>
          <a:lstStyle/>
          <a:p>
            <a:r>
              <a:rPr lang="en-AU" sz="2000" dirty="0"/>
              <a:t>The testing performed on the radio beacon prototype has shown that its operation is self sustaining and it is independent of all other satellite systems</a:t>
            </a:r>
          </a:p>
          <a:p>
            <a:r>
              <a:rPr lang="en-AU" sz="2000" dirty="0"/>
              <a:t>The processor within the radio beacon has a combination of analogue, digital and serial connections to collect telemetry data from other satellite systems</a:t>
            </a:r>
          </a:p>
          <a:p>
            <a:r>
              <a:rPr lang="en-AU" sz="2000" dirty="0"/>
              <a:t>The processor memory has 72% of flash memory and 50% of Static RAM remaining for the design of the data collection and command receive software program</a:t>
            </a:r>
          </a:p>
        </p:txBody>
      </p:sp>
      <p:pic>
        <p:nvPicPr>
          <p:cNvPr id="3" name="Picture 2">
            <a:extLst>
              <a:ext uri="{FF2B5EF4-FFF2-40B4-BE49-F238E27FC236}">
                <a16:creationId xmlns:a16="http://schemas.microsoft.com/office/drawing/2014/main" id="{91BF5FE0-D5BB-4D71-AC97-8E8369A7CACC}"/>
              </a:ext>
            </a:extLst>
          </p:cNvPr>
          <p:cNvPicPr>
            <a:picLocks noChangeAspect="1"/>
          </p:cNvPicPr>
          <p:nvPr/>
        </p:nvPicPr>
        <p:blipFill>
          <a:blip r:embed="rId2"/>
          <a:stretch>
            <a:fillRect/>
          </a:stretch>
        </p:blipFill>
        <p:spPr>
          <a:xfrm>
            <a:off x="1243343" y="1585595"/>
            <a:ext cx="8743137" cy="2159886"/>
          </a:xfrm>
          <a:prstGeom prst="rect">
            <a:avLst/>
          </a:prstGeom>
        </p:spPr>
      </p:pic>
    </p:spTree>
    <p:extLst>
      <p:ext uri="{BB962C8B-B14F-4D97-AF65-F5344CB8AC3E}">
        <p14:creationId xmlns:p14="http://schemas.microsoft.com/office/powerpoint/2010/main" val="35895806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1" name="Rectangle 130">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355600" y="640080"/>
            <a:ext cx="3704335" cy="5613236"/>
          </a:xfrm>
        </p:spPr>
        <p:txBody>
          <a:bodyPr vert="horz" lIns="91440" tIns="45720" rIns="91440" bIns="45720" rtlCol="0" anchor="ctr">
            <a:normAutofit/>
          </a:bodyPr>
          <a:lstStyle/>
          <a:p>
            <a:r>
              <a:rPr lang="en-US" sz="4000" kern="1200" dirty="0">
                <a:solidFill>
                  <a:srgbClr val="FFFFFF"/>
                </a:solidFill>
                <a:latin typeface="+mj-lt"/>
                <a:ea typeface="+mj-ea"/>
                <a:cs typeface="+mj-cs"/>
              </a:rPr>
              <a:t>Communications </a:t>
            </a:r>
            <a:br>
              <a:rPr lang="en-US" sz="4000" kern="1200" dirty="0">
                <a:solidFill>
                  <a:srgbClr val="FFFFFF"/>
                </a:solidFill>
                <a:latin typeface="+mj-lt"/>
                <a:ea typeface="+mj-ea"/>
                <a:cs typeface="+mj-cs"/>
              </a:rPr>
            </a:br>
            <a:r>
              <a:rPr lang="en-US" sz="4000" kern="1200" dirty="0">
                <a:solidFill>
                  <a:srgbClr val="FFFFFF"/>
                </a:solidFill>
                <a:latin typeface="+mj-lt"/>
                <a:ea typeface="+mj-ea"/>
                <a:cs typeface="+mj-cs"/>
              </a:rPr>
              <a:t>Link</a:t>
            </a:r>
          </a:p>
        </p:txBody>
      </p:sp>
      <p:sp>
        <p:nvSpPr>
          <p:cNvPr id="126" name="TextBox 125">
            <a:extLst>
              <a:ext uri="{FF2B5EF4-FFF2-40B4-BE49-F238E27FC236}">
                <a16:creationId xmlns:a16="http://schemas.microsoft.com/office/drawing/2014/main" id="{2949565B-F9B2-4F4A-AD97-83A5C4786A2A}"/>
              </a:ext>
            </a:extLst>
          </p:cNvPr>
          <p:cNvSpPr txBox="1"/>
          <p:nvPr/>
        </p:nvSpPr>
        <p:spPr>
          <a:xfrm>
            <a:off x="4699818" y="640082"/>
            <a:ext cx="6848715" cy="4111716"/>
          </a:xfrm>
          <a:prstGeom prst="rect">
            <a:avLst/>
          </a:prstGeom>
        </p:spPr>
        <p:txBody>
          <a:bodyPr vert="horz" lIns="91440" tIns="45720" rIns="91440" bIns="45720" rtlCol="0" anchor="ctr">
            <a:noAutofit/>
          </a:bodyPr>
          <a:lstStyle/>
          <a:p>
            <a:pPr indent="-228600" defTabSz="914400">
              <a:lnSpc>
                <a:spcPct val="90000"/>
              </a:lnSpc>
              <a:spcAft>
                <a:spcPts val="600"/>
              </a:spcAft>
              <a:buFont typeface="Arial" panose="020B0604020202020204" pitchFamily="34" charset="0"/>
              <a:buChar char="•"/>
            </a:pPr>
            <a:r>
              <a:rPr lang="en-US" sz="2000" dirty="0"/>
              <a:t>The satellite radio beacon must be self sustaining and independent of all other satellite systems, in order to achieve these aims the satellite beacon must contain its own:</a:t>
            </a:r>
          </a:p>
          <a:p>
            <a:pPr indent="-228600" defTabSz="914400">
              <a:lnSpc>
                <a:spcPct val="90000"/>
              </a:lnSpc>
              <a:spcAft>
                <a:spcPts val="600"/>
              </a:spcAft>
              <a:buFont typeface="Arial" panose="020B0604020202020204" pitchFamily="34" charset="0"/>
              <a:buChar char="•"/>
            </a:pPr>
            <a:endParaRPr lang="en-US" sz="2000" dirty="0"/>
          </a:p>
          <a:p>
            <a:pPr marL="285750" indent="-228600" defTabSz="914400">
              <a:lnSpc>
                <a:spcPct val="90000"/>
              </a:lnSpc>
              <a:spcAft>
                <a:spcPts val="600"/>
              </a:spcAft>
              <a:buFont typeface="Arial" panose="020B0604020202020204" pitchFamily="34" charset="0"/>
              <a:buChar char="•"/>
            </a:pPr>
            <a:r>
              <a:rPr lang="en-US" sz="2000" b="1" dirty="0"/>
              <a:t>Processor</a:t>
            </a:r>
            <a:r>
              <a:rPr lang="en-US" sz="2000" dirty="0"/>
              <a:t> – Arduino Pro Mini (APM) module which contains the ATMEGA328P processor</a:t>
            </a:r>
          </a:p>
          <a:p>
            <a:pPr marL="285750" indent="-228600" defTabSz="914400">
              <a:lnSpc>
                <a:spcPct val="90000"/>
              </a:lnSpc>
              <a:spcAft>
                <a:spcPts val="600"/>
              </a:spcAft>
              <a:buFont typeface="Arial" panose="020B0604020202020204" pitchFamily="34" charset="0"/>
              <a:buChar char="•"/>
            </a:pPr>
            <a:r>
              <a:rPr lang="en-US" sz="2000" b="1" dirty="0"/>
              <a:t>Radio Transceiver</a:t>
            </a:r>
            <a:r>
              <a:rPr lang="en-US" sz="2000" dirty="0"/>
              <a:t> – RFM96 LoRa radio module, which uses ultra-long range spread spectrum communication techniques with a high interference immunity</a:t>
            </a:r>
          </a:p>
          <a:p>
            <a:pPr marL="285750" indent="-228600" defTabSz="914400">
              <a:lnSpc>
                <a:spcPct val="90000"/>
              </a:lnSpc>
              <a:spcAft>
                <a:spcPts val="600"/>
              </a:spcAft>
              <a:buFont typeface="Arial" panose="020B0604020202020204" pitchFamily="34" charset="0"/>
              <a:buChar char="•"/>
            </a:pPr>
            <a:r>
              <a:rPr lang="en-US" sz="2000" b="1" dirty="0"/>
              <a:t>Power Generation, storage and regulation </a:t>
            </a:r>
            <a:r>
              <a:rPr lang="en-US" sz="2000" dirty="0"/>
              <a:t>– 0.5W monocrystalline silicon solar panel (for ground testing), a super-capacitor storage system and a DC-DC buck converter</a:t>
            </a:r>
          </a:p>
        </p:txBody>
      </p:sp>
      <p:pic>
        <p:nvPicPr>
          <p:cNvPr id="3" name="Picture 2">
            <a:extLst>
              <a:ext uri="{FF2B5EF4-FFF2-40B4-BE49-F238E27FC236}">
                <a16:creationId xmlns:a16="http://schemas.microsoft.com/office/drawing/2014/main" id="{6FA427B0-C297-4814-978D-6C582E78E1BB}"/>
              </a:ext>
            </a:extLst>
          </p:cNvPr>
          <p:cNvPicPr>
            <a:picLocks noChangeAspect="1"/>
          </p:cNvPicPr>
          <p:nvPr/>
        </p:nvPicPr>
        <p:blipFill>
          <a:blip r:embed="rId2"/>
          <a:stretch>
            <a:fillRect/>
          </a:stretch>
        </p:blipFill>
        <p:spPr>
          <a:xfrm>
            <a:off x="4059935" y="5365750"/>
            <a:ext cx="7901803" cy="1265763"/>
          </a:xfrm>
          <a:prstGeom prst="rect">
            <a:avLst/>
          </a:prstGeom>
        </p:spPr>
      </p:pic>
    </p:spTree>
    <p:extLst>
      <p:ext uri="{BB962C8B-B14F-4D97-AF65-F5344CB8AC3E}">
        <p14:creationId xmlns:p14="http://schemas.microsoft.com/office/powerpoint/2010/main" val="38702255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Communications Link</a:t>
            </a:r>
          </a:p>
        </p:txBody>
      </p:sp>
      <p:sp>
        <p:nvSpPr>
          <p:cNvPr id="5" name="TextBox 4">
            <a:extLst>
              <a:ext uri="{FF2B5EF4-FFF2-40B4-BE49-F238E27FC236}">
                <a16:creationId xmlns:a16="http://schemas.microsoft.com/office/drawing/2014/main" id="{A2046B9F-4019-495E-AEED-6A71B0D32AF6}"/>
              </a:ext>
            </a:extLst>
          </p:cNvPr>
          <p:cNvSpPr txBox="1"/>
          <p:nvPr/>
        </p:nvSpPr>
        <p:spPr>
          <a:xfrm>
            <a:off x="467474" y="1150706"/>
            <a:ext cx="11332396" cy="3477875"/>
          </a:xfrm>
          <a:prstGeom prst="rect">
            <a:avLst/>
          </a:prstGeom>
          <a:noFill/>
        </p:spPr>
        <p:txBody>
          <a:bodyPr wrap="square" rtlCol="0">
            <a:spAutoFit/>
          </a:bodyPr>
          <a:lstStyle/>
          <a:p>
            <a:r>
              <a:rPr lang="en-AU" sz="2000" dirty="0"/>
              <a:t>The initial investigation carried out was to determine the reason/s why the RFM96 LoRa radio module was not receiving the transmitted data packets</a:t>
            </a:r>
          </a:p>
          <a:p>
            <a:endParaRPr lang="en-AU" sz="2000" dirty="0"/>
          </a:p>
          <a:p>
            <a:r>
              <a:rPr lang="en-AU" sz="2000" dirty="0"/>
              <a:t>The proprietary nature of the software that drives LoRa radio module resulted in the reason for the dropped packet unable to be determined and no methods to bypass the LoRa receive process could be implemented</a:t>
            </a:r>
          </a:p>
          <a:p>
            <a:endParaRPr lang="en-AU" sz="2000" dirty="0"/>
          </a:p>
          <a:p>
            <a:r>
              <a:rPr lang="en-AU" sz="2000" dirty="0"/>
              <a:t>The testing process analysed over 1 million data packets with the receiving LoRa module dropping nearly 1% of the radio data packets transmitted which matches the RFM96 data sheet PER of 1%. </a:t>
            </a:r>
          </a:p>
          <a:p>
            <a:endParaRPr lang="en-AU" sz="2000" dirty="0"/>
          </a:p>
          <a:p>
            <a:r>
              <a:rPr lang="en-AU" sz="2000" dirty="0"/>
              <a:t>The high PER of the LoRa radio module resulted in a change of the data transmission method in which the transmitted identification and telemetry data will be separated</a:t>
            </a:r>
          </a:p>
        </p:txBody>
      </p:sp>
      <p:pic>
        <p:nvPicPr>
          <p:cNvPr id="3" name="Picture 2">
            <a:extLst>
              <a:ext uri="{FF2B5EF4-FFF2-40B4-BE49-F238E27FC236}">
                <a16:creationId xmlns:a16="http://schemas.microsoft.com/office/drawing/2014/main" id="{5E2A0ECB-BF1E-40E5-953F-6D33AADAB500}"/>
              </a:ext>
            </a:extLst>
          </p:cNvPr>
          <p:cNvPicPr>
            <a:picLocks noChangeAspect="1"/>
          </p:cNvPicPr>
          <p:nvPr/>
        </p:nvPicPr>
        <p:blipFill>
          <a:blip r:embed="rId2"/>
          <a:stretch>
            <a:fillRect/>
          </a:stretch>
        </p:blipFill>
        <p:spPr>
          <a:xfrm>
            <a:off x="308366" y="4865554"/>
            <a:ext cx="11760203" cy="1883827"/>
          </a:xfrm>
          <a:prstGeom prst="rect">
            <a:avLst/>
          </a:prstGeom>
        </p:spPr>
      </p:pic>
    </p:spTree>
    <p:extLst>
      <p:ext uri="{BB962C8B-B14F-4D97-AF65-F5344CB8AC3E}">
        <p14:creationId xmlns:p14="http://schemas.microsoft.com/office/powerpoint/2010/main" val="1283247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Communications Link</a:t>
            </a:r>
          </a:p>
        </p:txBody>
      </p:sp>
      <p:sp>
        <p:nvSpPr>
          <p:cNvPr id="5" name="TextBox 4">
            <a:extLst>
              <a:ext uri="{FF2B5EF4-FFF2-40B4-BE49-F238E27FC236}">
                <a16:creationId xmlns:a16="http://schemas.microsoft.com/office/drawing/2014/main" id="{A2046B9F-4019-495E-AEED-6A71B0D32AF6}"/>
              </a:ext>
            </a:extLst>
          </p:cNvPr>
          <p:cNvSpPr txBox="1"/>
          <p:nvPr/>
        </p:nvSpPr>
        <p:spPr>
          <a:xfrm>
            <a:off x="467474" y="1150706"/>
            <a:ext cx="11332396" cy="4093428"/>
          </a:xfrm>
          <a:prstGeom prst="rect">
            <a:avLst/>
          </a:prstGeom>
          <a:noFill/>
        </p:spPr>
        <p:txBody>
          <a:bodyPr wrap="square" rtlCol="0">
            <a:spAutoFit/>
          </a:bodyPr>
          <a:lstStyle/>
          <a:p>
            <a:r>
              <a:rPr lang="en-AU" sz="2000" dirty="0"/>
              <a:t>The next step in the testing the communications link of the satellite radio beacon system was to verify the reliable transfer of data between a small satellite in LEO and a ground receiving station by first calculating the communication Link Budget and then validating these calculations by conducting a ground based test.</a:t>
            </a:r>
          </a:p>
          <a:p>
            <a:endParaRPr lang="en-AU" sz="2000" dirty="0"/>
          </a:p>
          <a:p>
            <a:r>
              <a:rPr lang="en-AU" sz="2000" dirty="0"/>
              <a:t>The radio settings that were used for the testing were obtained from using the open-source RadioHead library which contains a set of default settings. The settings used for the testing was as follows:</a:t>
            </a:r>
          </a:p>
          <a:p>
            <a:endParaRPr lang="en-AU" sz="2000" dirty="0"/>
          </a:p>
          <a:p>
            <a:r>
              <a:rPr lang="en-AU" sz="2000" b="1" dirty="0"/>
              <a:t>Default (0) settings</a:t>
            </a:r>
            <a:r>
              <a:rPr lang="en-AU" sz="2000" dirty="0"/>
              <a:t>, Medium data rate and range – BW = 125kHz, 4/5 coding rate, SF = 128 chips/symbol </a:t>
            </a:r>
            <a:r>
              <a:rPr lang="en-AU" sz="2000" b="1" dirty="0"/>
              <a:t>Default (2) settings</a:t>
            </a:r>
            <a:r>
              <a:rPr lang="en-AU" sz="2000" dirty="0"/>
              <a:t>, Slow data rate and  long range – BW = 31.25kHz, 4/8 coding rate, SF = 512 chips/symbol </a:t>
            </a:r>
            <a:r>
              <a:rPr lang="en-AU" sz="2000" b="1" dirty="0"/>
              <a:t>Default (3) settings</a:t>
            </a:r>
            <a:r>
              <a:rPr lang="en-AU" sz="2000" dirty="0"/>
              <a:t>, Slow data rate and long range – BW = 125kHz, 4/8 coding rate, 4096 chips/symbol</a:t>
            </a:r>
          </a:p>
          <a:p>
            <a:endParaRPr lang="en-AU" sz="2000" dirty="0"/>
          </a:p>
          <a:p>
            <a:r>
              <a:rPr lang="en-AU" sz="2000" dirty="0"/>
              <a:t>The link was tested using a maximum slant range expected is 2000km or 151.3dB free-space path loss (FSPL) which is based on 500-800km high sun-synchronous orbit with an inclination of 98°.</a:t>
            </a:r>
          </a:p>
        </p:txBody>
      </p:sp>
    </p:spTree>
    <p:extLst>
      <p:ext uri="{BB962C8B-B14F-4D97-AF65-F5344CB8AC3E}">
        <p14:creationId xmlns:p14="http://schemas.microsoft.com/office/powerpoint/2010/main" val="38733686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Communications Link</a:t>
            </a:r>
          </a:p>
        </p:txBody>
      </p:sp>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C9468DFF-0C2D-4D13-B29D-FD14A307AB87}"/>
                  </a:ext>
                </a:extLst>
              </p:cNvPr>
              <p:cNvSpPr txBox="1"/>
              <p:nvPr/>
            </p:nvSpPr>
            <p:spPr>
              <a:xfrm>
                <a:off x="585628" y="4783964"/>
                <a:ext cx="11332396" cy="1877437"/>
              </a:xfrm>
              <a:prstGeom prst="rect">
                <a:avLst/>
              </a:prstGeom>
              <a:noFill/>
            </p:spPr>
            <p:txBody>
              <a:bodyPr wrap="square" rtlCol="0">
                <a:spAutoFit/>
              </a:bodyPr>
              <a:lstStyle/>
              <a:p>
                <a:r>
                  <a:rPr lang="en-AU" dirty="0">
                    <a:solidFill>
                      <a:srgbClr val="FF0000"/>
                    </a:solidFill>
                  </a:rPr>
                  <a:t>Assumptions:</a:t>
                </a:r>
              </a:p>
              <a:p>
                <a:r>
                  <a:rPr lang="en-AU" sz="1600" dirty="0"/>
                  <a:t>The LoRa module has a feeder loss of 0.5dB</a:t>
                </a:r>
              </a:p>
              <a:p>
                <a:r>
                  <a:rPr lang="en-AU" sz="1600" dirty="0"/>
                  <a:t>There is a 0.5dB atmospheric loss</a:t>
                </a:r>
              </a:p>
              <a:p>
                <a:r>
                  <a:rPr lang="en-AU" sz="1600" dirty="0"/>
                  <a:t>The ground temperature is 290K</a:t>
                </a:r>
              </a:p>
              <a:p>
                <a:r>
                  <a:rPr lang="en-AU" sz="1600" dirty="0"/>
                  <a:t>The transmitter uses a 3.5dBi helix antenna</a:t>
                </a:r>
              </a:p>
              <a:p>
                <a:r>
                  <a:rPr lang="en-AU" sz="1600" dirty="0"/>
                  <a:t>The receiver uses a 3.5dBi helix antenna (noting there is a 12dBi antenna that could be used)</a:t>
                </a:r>
              </a:p>
              <a:p>
                <a:r>
                  <a:rPr lang="en-AU" sz="1600" dirty="0">
                    <a:solidFill>
                      <a:schemeClr val="tx1"/>
                    </a:solidFill>
                  </a:rPr>
                  <a:t>The maximum bit rate (</a:t>
                </a:r>
                <a14:m>
                  <m:oMath xmlns:m="http://schemas.openxmlformats.org/officeDocument/2006/math">
                    <m:sSub>
                      <m:sSubPr>
                        <m:ctrlPr>
                          <a:rPr lang="en-AU" sz="1600" i="1">
                            <a:solidFill>
                              <a:schemeClr val="tx1"/>
                            </a:solidFill>
                            <a:latin typeface="Cambria Math" panose="02040503050406030204" pitchFamily="18" charset="0"/>
                          </a:rPr>
                        </m:ctrlPr>
                      </m:sSubPr>
                      <m:e>
                        <m:r>
                          <a:rPr lang="en-AU" sz="1600" i="1">
                            <a:solidFill>
                              <a:schemeClr val="tx1"/>
                            </a:solidFill>
                            <a:latin typeface="Cambria Math" panose="02040503050406030204" pitchFamily="18" charset="0"/>
                          </a:rPr>
                          <m:t>𝑓</m:t>
                        </m:r>
                      </m:e>
                      <m:sub>
                        <m:r>
                          <a:rPr lang="en-AU" sz="1600" i="1">
                            <a:solidFill>
                              <a:schemeClr val="tx1"/>
                            </a:solidFill>
                            <a:latin typeface="Cambria Math" panose="02040503050406030204" pitchFamily="18" charset="0"/>
                          </a:rPr>
                          <m:t>𝑏</m:t>
                        </m:r>
                      </m:sub>
                    </m:sSub>
                  </m:oMath>
                </a14:m>
                <a:r>
                  <a:rPr lang="en-AU" sz="1600" dirty="0">
                    <a:solidFill>
                      <a:schemeClr val="tx1"/>
                    </a:solidFill>
                  </a:rPr>
                  <a:t>) is obtained using the LoRa modem calculator tool *This was verified as correct*</a:t>
                </a:r>
              </a:p>
            </p:txBody>
          </p:sp>
        </mc:Choice>
        <mc:Fallback>
          <p:sp>
            <p:nvSpPr>
              <p:cNvPr id="6" name="TextBox 5">
                <a:extLst>
                  <a:ext uri="{FF2B5EF4-FFF2-40B4-BE49-F238E27FC236}">
                    <a16:creationId xmlns:a16="http://schemas.microsoft.com/office/drawing/2014/main" id="{C9468DFF-0C2D-4D13-B29D-FD14A307AB87}"/>
                  </a:ext>
                </a:extLst>
              </p:cNvPr>
              <p:cNvSpPr txBox="1">
                <a:spLocks noRot="1" noChangeAspect="1" noMove="1" noResize="1" noEditPoints="1" noAdjustHandles="1" noChangeArrowheads="1" noChangeShapeType="1" noTextEdit="1"/>
              </p:cNvSpPr>
              <p:nvPr/>
            </p:nvSpPr>
            <p:spPr>
              <a:xfrm>
                <a:off x="585628" y="4783964"/>
                <a:ext cx="11332396" cy="1877437"/>
              </a:xfrm>
              <a:prstGeom prst="rect">
                <a:avLst/>
              </a:prstGeom>
              <a:blipFill>
                <a:blip r:embed="rId2"/>
                <a:stretch>
                  <a:fillRect l="-430" t="-1948" b="-1623"/>
                </a:stretch>
              </a:blipFill>
            </p:spPr>
            <p:txBody>
              <a:bodyPr/>
              <a:lstStyle/>
              <a:p>
                <a:r>
                  <a:rPr lang="en-AU">
                    <a:noFill/>
                  </a:rPr>
                  <a:t> </a:t>
                </a:r>
              </a:p>
            </p:txBody>
          </p:sp>
        </mc:Fallback>
      </mc:AlternateContent>
      <p:pic>
        <p:nvPicPr>
          <p:cNvPr id="7" name="Picture 6">
            <a:extLst>
              <a:ext uri="{FF2B5EF4-FFF2-40B4-BE49-F238E27FC236}">
                <a16:creationId xmlns:a16="http://schemas.microsoft.com/office/drawing/2014/main" id="{47C371F5-4BC1-49E3-8BEC-AC82B1EFE59C}"/>
              </a:ext>
            </a:extLst>
          </p:cNvPr>
          <p:cNvPicPr>
            <a:picLocks noChangeAspect="1"/>
          </p:cNvPicPr>
          <p:nvPr/>
        </p:nvPicPr>
        <p:blipFill>
          <a:blip r:embed="rId3"/>
          <a:stretch>
            <a:fillRect/>
          </a:stretch>
        </p:blipFill>
        <p:spPr>
          <a:xfrm>
            <a:off x="1591530" y="1676912"/>
            <a:ext cx="8816787" cy="1949866"/>
          </a:xfrm>
          <a:prstGeom prst="rect">
            <a:avLst/>
          </a:prstGeom>
        </p:spPr>
      </p:pic>
      <p:sp>
        <p:nvSpPr>
          <p:cNvPr id="8" name="TextBox 7">
            <a:extLst>
              <a:ext uri="{FF2B5EF4-FFF2-40B4-BE49-F238E27FC236}">
                <a16:creationId xmlns:a16="http://schemas.microsoft.com/office/drawing/2014/main" id="{8BC1A43E-8794-4DDE-8B83-424A0F780AF2}"/>
              </a:ext>
            </a:extLst>
          </p:cNvPr>
          <p:cNvSpPr txBox="1"/>
          <p:nvPr/>
        </p:nvSpPr>
        <p:spPr>
          <a:xfrm>
            <a:off x="467474" y="1150706"/>
            <a:ext cx="11332396" cy="400110"/>
          </a:xfrm>
          <a:prstGeom prst="rect">
            <a:avLst/>
          </a:prstGeom>
          <a:noFill/>
        </p:spPr>
        <p:txBody>
          <a:bodyPr wrap="square" rtlCol="0">
            <a:spAutoFit/>
          </a:bodyPr>
          <a:lstStyle/>
          <a:p>
            <a:pPr algn="ctr"/>
            <a:r>
              <a:rPr lang="en-AU" sz="2000" b="1" dirty="0"/>
              <a:t>Link Budget Calculations</a:t>
            </a:r>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1D335BAE-EBB5-4E94-BDAE-4929B252C321}"/>
                  </a:ext>
                </a:extLst>
              </p:cNvPr>
              <p:cNvSpPr txBox="1"/>
              <p:nvPr/>
            </p:nvSpPr>
            <p:spPr>
              <a:xfrm>
                <a:off x="683231" y="3300434"/>
                <a:ext cx="10983075" cy="1526508"/>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p>
                        <m:sSupPr>
                          <m:ctrlPr>
                            <a:rPr lang="en-AU" b="0" i="1" smtClean="0">
                              <a:latin typeface="Cambria Math" panose="02040503050406030204" pitchFamily="18" charset="0"/>
                            </a:rPr>
                          </m:ctrlPr>
                        </m:sSupPr>
                        <m:e>
                          <m:r>
                            <a:rPr lang="en-AU" b="0" i="1" smtClean="0">
                              <a:latin typeface="Cambria Math" panose="02040503050406030204" pitchFamily="18" charset="0"/>
                            </a:rPr>
                            <m:t>𝐶</m:t>
                          </m:r>
                        </m:e>
                        <m:sup>
                          <m:r>
                            <a:rPr lang="en-AU" b="0" i="1" smtClean="0">
                              <a:latin typeface="Cambria Math" panose="02040503050406030204" pitchFamily="18" charset="0"/>
                            </a:rPr>
                            <m:t>′</m:t>
                          </m:r>
                        </m:sup>
                      </m:sSup>
                      <m:r>
                        <a:rPr lang="en-AU" b="0" i="1" smtClean="0">
                          <a:latin typeface="Cambria Math" panose="02040503050406030204" pitchFamily="18" charset="0"/>
                        </a:rPr>
                        <m:t>=</m:t>
                      </m:r>
                      <m:sSub>
                        <m:sSubPr>
                          <m:ctrlPr>
                            <a:rPr lang="en-AU" i="1">
                              <a:latin typeface="Cambria Math" panose="02040503050406030204" pitchFamily="18" charset="0"/>
                            </a:rPr>
                          </m:ctrlPr>
                        </m:sSubPr>
                        <m:e>
                          <m:r>
                            <a:rPr lang="en-AU" i="1">
                              <a:latin typeface="Cambria Math" panose="02040503050406030204" pitchFamily="18" charset="0"/>
                            </a:rPr>
                            <m:t>𝑃</m:t>
                          </m:r>
                        </m:e>
                        <m:sub>
                          <m:r>
                            <a:rPr lang="en-AU" i="1">
                              <a:latin typeface="Cambria Math" panose="02040503050406030204" pitchFamily="18" charset="0"/>
                            </a:rPr>
                            <m:t>𝑎𝑚𝑝</m:t>
                          </m:r>
                        </m:sub>
                      </m:sSub>
                      <m:r>
                        <a:rPr lang="en-AU" i="1">
                          <a:latin typeface="Cambria Math" panose="02040503050406030204" pitchFamily="18" charset="0"/>
                        </a:rPr>
                        <m:t>−</m:t>
                      </m:r>
                      <m:sSub>
                        <m:sSubPr>
                          <m:ctrlPr>
                            <a:rPr lang="en-AU" i="1">
                              <a:latin typeface="Cambria Math" panose="02040503050406030204" pitchFamily="18" charset="0"/>
                            </a:rPr>
                          </m:ctrlPr>
                        </m:sSubPr>
                        <m:e>
                          <m:r>
                            <a:rPr lang="en-AU" i="1">
                              <a:latin typeface="Cambria Math" panose="02040503050406030204" pitchFamily="18" charset="0"/>
                            </a:rPr>
                            <m:t>𝐿</m:t>
                          </m:r>
                        </m:e>
                        <m:sub>
                          <m:r>
                            <a:rPr lang="en-AU" i="1">
                              <a:latin typeface="Cambria Math" panose="02040503050406030204" pitchFamily="18" charset="0"/>
                            </a:rPr>
                            <m:t>𝑓𝑡</m:t>
                          </m:r>
                        </m:sub>
                      </m:sSub>
                      <m:r>
                        <a:rPr lang="en-AU" i="1">
                          <a:latin typeface="Cambria Math" panose="02040503050406030204" pitchFamily="18" charset="0"/>
                        </a:rPr>
                        <m:t>+</m:t>
                      </m:r>
                      <m:sSub>
                        <m:sSubPr>
                          <m:ctrlPr>
                            <a:rPr lang="en-AU" i="1">
                              <a:latin typeface="Cambria Math" panose="02040503050406030204" pitchFamily="18" charset="0"/>
                            </a:rPr>
                          </m:ctrlPr>
                        </m:sSubPr>
                        <m:e>
                          <m:r>
                            <a:rPr lang="en-AU" i="1">
                              <a:latin typeface="Cambria Math" panose="02040503050406030204" pitchFamily="18" charset="0"/>
                            </a:rPr>
                            <m:t>𝐺</m:t>
                          </m:r>
                        </m:e>
                        <m:sub>
                          <m:r>
                            <a:rPr lang="en-AU" i="1">
                              <a:latin typeface="Cambria Math" panose="02040503050406030204" pitchFamily="18" charset="0"/>
                            </a:rPr>
                            <m:t>𝑡</m:t>
                          </m:r>
                        </m:sub>
                      </m:sSub>
                      <m:r>
                        <a:rPr lang="en-AU" b="0" i="1" smtClean="0">
                          <a:latin typeface="Cambria Math" panose="02040503050406030204" pitchFamily="18" charset="0"/>
                        </a:rPr>
                        <m:t>−</m:t>
                      </m:r>
                      <m:sSub>
                        <m:sSubPr>
                          <m:ctrlPr>
                            <a:rPr lang="en-AU" b="0" i="1" smtClean="0">
                              <a:latin typeface="Cambria Math" panose="02040503050406030204" pitchFamily="18" charset="0"/>
                            </a:rPr>
                          </m:ctrlPr>
                        </m:sSubPr>
                        <m:e>
                          <m:r>
                            <a:rPr lang="en-AU" b="0" i="1" smtClean="0">
                              <a:latin typeface="Cambria Math" panose="02040503050406030204" pitchFamily="18" charset="0"/>
                            </a:rPr>
                            <m:t>𝐿</m:t>
                          </m:r>
                        </m:e>
                        <m:sub>
                          <m:r>
                            <a:rPr lang="en-AU" b="0" i="1" smtClean="0">
                              <a:latin typeface="Cambria Math" panose="02040503050406030204" pitchFamily="18" charset="0"/>
                            </a:rPr>
                            <m:t>𝐹𝑆</m:t>
                          </m:r>
                        </m:sub>
                      </m:sSub>
                      <m:r>
                        <a:rPr lang="en-AU" b="0" i="1" smtClean="0">
                          <a:latin typeface="Cambria Math" panose="02040503050406030204" pitchFamily="18" charset="0"/>
                        </a:rPr>
                        <m:t>−</m:t>
                      </m:r>
                      <m:sSub>
                        <m:sSubPr>
                          <m:ctrlPr>
                            <a:rPr lang="en-AU" b="0" i="1" smtClean="0">
                              <a:latin typeface="Cambria Math" panose="02040503050406030204" pitchFamily="18" charset="0"/>
                            </a:rPr>
                          </m:ctrlPr>
                        </m:sSubPr>
                        <m:e>
                          <m:r>
                            <a:rPr lang="en-AU" b="0" i="1" smtClean="0">
                              <a:latin typeface="Cambria Math" panose="02040503050406030204" pitchFamily="18" charset="0"/>
                            </a:rPr>
                            <m:t>𝐿</m:t>
                          </m:r>
                        </m:e>
                        <m:sub>
                          <m:r>
                            <a:rPr lang="en-AU" b="0" i="1" smtClean="0">
                              <a:latin typeface="Cambria Math" panose="02040503050406030204" pitchFamily="18" charset="0"/>
                            </a:rPr>
                            <m:t>𝐴</m:t>
                          </m:r>
                        </m:sub>
                      </m:sSub>
                    </m:oMath>
                  </m:oMathPara>
                </a14:m>
                <a:endParaRPr lang="en-AU" b="0" dirty="0"/>
              </a:p>
              <a:p>
                <a14:m>
                  <m:oMathPara xmlns:m="http://schemas.openxmlformats.org/officeDocument/2006/math">
                    <m:oMathParaPr>
                      <m:jc m:val="centerGroup"/>
                    </m:oMathParaPr>
                    <m:oMath xmlns:m="http://schemas.openxmlformats.org/officeDocument/2006/math">
                      <m:f>
                        <m:fPr>
                          <m:ctrlPr>
                            <a:rPr lang="en-AU" i="1" smtClean="0">
                              <a:latin typeface="Cambria Math" panose="02040503050406030204" pitchFamily="18" charset="0"/>
                            </a:rPr>
                          </m:ctrlPr>
                        </m:fPr>
                        <m:num>
                          <m:r>
                            <a:rPr lang="en-AU" b="0" i="1" smtClean="0">
                              <a:latin typeface="Cambria Math" panose="02040503050406030204" pitchFamily="18" charset="0"/>
                            </a:rPr>
                            <m:t>𝐶</m:t>
                          </m:r>
                        </m:num>
                        <m:den>
                          <m:sSub>
                            <m:sSubPr>
                              <m:ctrlPr>
                                <a:rPr lang="en-AU" b="0" i="1" smtClean="0">
                                  <a:latin typeface="Cambria Math" panose="02040503050406030204" pitchFamily="18" charset="0"/>
                                </a:rPr>
                              </m:ctrlPr>
                            </m:sSubPr>
                            <m:e>
                              <m:r>
                                <a:rPr lang="en-AU" b="0" i="1" smtClean="0">
                                  <a:latin typeface="Cambria Math" panose="02040503050406030204" pitchFamily="18" charset="0"/>
                                </a:rPr>
                                <m:t>𝑁</m:t>
                              </m:r>
                            </m:e>
                            <m:sub>
                              <m:r>
                                <a:rPr lang="en-AU" b="0" i="1" smtClean="0">
                                  <a:latin typeface="Cambria Math" panose="02040503050406030204" pitchFamily="18" charset="0"/>
                                </a:rPr>
                                <m:t>0</m:t>
                              </m:r>
                            </m:sub>
                          </m:sSub>
                        </m:den>
                      </m:f>
                      <m:r>
                        <a:rPr lang="en-AU" b="0" i="1" smtClean="0">
                          <a:latin typeface="Cambria Math" panose="02040503050406030204" pitchFamily="18" charset="0"/>
                        </a:rPr>
                        <m:t>=</m:t>
                      </m:r>
                      <m:sSup>
                        <m:sSupPr>
                          <m:ctrlPr>
                            <a:rPr lang="en-AU" b="0" i="1" smtClean="0">
                              <a:latin typeface="Cambria Math" panose="02040503050406030204" pitchFamily="18" charset="0"/>
                            </a:rPr>
                          </m:ctrlPr>
                        </m:sSupPr>
                        <m:e>
                          <m:r>
                            <a:rPr lang="en-AU" b="0" i="1" smtClean="0">
                              <a:latin typeface="Cambria Math" panose="02040503050406030204" pitchFamily="18" charset="0"/>
                            </a:rPr>
                            <m:t>𝐶</m:t>
                          </m:r>
                        </m:e>
                        <m:sup>
                          <m:r>
                            <a:rPr lang="en-AU" b="0" i="1" smtClean="0">
                              <a:latin typeface="Cambria Math" panose="02040503050406030204" pitchFamily="18" charset="0"/>
                            </a:rPr>
                            <m:t>′</m:t>
                          </m:r>
                        </m:sup>
                      </m:sSup>
                      <m:r>
                        <a:rPr lang="en-AU" b="0" i="1" smtClean="0">
                          <a:latin typeface="Cambria Math" panose="02040503050406030204" pitchFamily="18" charset="0"/>
                        </a:rPr>
                        <m:t>−10.</m:t>
                      </m:r>
                      <m:func>
                        <m:funcPr>
                          <m:ctrlPr>
                            <a:rPr lang="en-AU" b="0" i="1" smtClean="0">
                              <a:latin typeface="Cambria Math" panose="02040503050406030204" pitchFamily="18" charset="0"/>
                            </a:rPr>
                          </m:ctrlPr>
                        </m:funcPr>
                        <m:fName>
                          <m:r>
                            <m:rPr>
                              <m:sty m:val="p"/>
                            </m:rPr>
                            <a:rPr lang="en-AU" b="0" i="0" smtClean="0">
                              <a:latin typeface="Cambria Math" panose="02040503050406030204" pitchFamily="18" charset="0"/>
                            </a:rPr>
                            <m:t>log</m:t>
                          </m:r>
                        </m:fName>
                        <m:e>
                          <m:d>
                            <m:dPr>
                              <m:ctrlPr>
                                <a:rPr lang="en-AU" b="0" i="1" smtClean="0">
                                  <a:latin typeface="Cambria Math" panose="02040503050406030204" pitchFamily="18" charset="0"/>
                                </a:rPr>
                              </m:ctrlPr>
                            </m:dPr>
                            <m:e>
                              <m:r>
                                <a:rPr lang="en-AU" b="0" i="1" smtClean="0">
                                  <a:latin typeface="Cambria Math" panose="02040503050406030204" pitchFamily="18" charset="0"/>
                                </a:rPr>
                                <m:t>𝑘</m:t>
                              </m:r>
                            </m:e>
                          </m:d>
                        </m:e>
                      </m:func>
                      <m:r>
                        <a:rPr lang="en-AU" b="0" i="1" smtClean="0">
                          <a:latin typeface="Cambria Math" panose="02040503050406030204" pitchFamily="18" charset="0"/>
                        </a:rPr>
                        <m:t>+</m:t>
                      </m:r>
                      <m:f>
                        <m:fPr>
                          <m:ctrlPr>
                            <a:rPr lang="en-AU" b="0" i="1" smtClean="0">
                              <a:latin typeface="Cambria Math" panose="02040503050406030204" pitchFamily="18" charset="0"/>
                            </a:rPr>
                          </m:ctrlPr>
                        </m:fPr>
                        <m:num>
                          <m:r>
                            <a:rPr lang="en-AU" b="0" i="1" smtClean="0">
                              <a:latin typeface="Cambria Math" panose="02040503050406030204" pitchFamily="18" charset="0"/>
                            </a:rPr>
                            <m:t>𝐺</m:t>
                          </m:r>
                        </m:num>
                        <m:den>
                          <m:r>
                            <a:rPr lang="en-AU" b="0" i="1" smtClean="0">
                              <a:latin typeface="Cambria Math" panose="02040503050406030204" pitchFamily="18" charset="0"/>
                            </a:rPr>
                            <m:t>𝑇𝑒</m:t>
                          </m:r>
                        </m:den>
                      </m:f>
                      <m:r>
                        <a:rPr lang="en-AU" b="0" i="1" smtClean="0">
                          <a:latin typeface="Cambria Math" panose="02040503050406030204" pitchFamily="18" charset="0"/>
                        </a:rPr>
                        <m:t>−</m:t>
                      </m:r>
                      <m:sSub>
                        <m:sSubPr>
                          <m:ctrlPr>
                            <a:rPr lang="en-AU" b="0" i="1" smtClean="0">
                              <a:latin typeface="Cambria Math" panose="02040503050406030204" pitchFamily="18" charset="0"/>
                            </a:rPr>
                          </m:ctrlPr>
                        </m:sSubPr>
                        <m:e>
                          <m:r>
                            <a:rPr lang="en-AU" b="0" i="1" smtClean="0">
                              <a:latin typeface="Cambria Math" panose="02040503050406030204" pitchFamily="18" charset="0"/>
                            </a:rPr>
                            <m:t>𝐿</m:t>
                          </m:r>
                        </m:e>
                        <m:sub>
                          <m:r>
                            <a:rPr lang="en-AU" b="0" i="1" smtClean="0">
                              <a:latin typeface="Cambria Math" panose="02040503050406030204" pitchFamily="18" charset="0"/>
                            </a:rPr>
                            <m:t>𝑓𝑟</m:t>
                          </m:r>
                        </m:sub>
                      </m:sSub>
                    </m:oMath>
                  </m:oMathPara>
                </a14:m>
                <a:endParaRPr lang="en-AU" b="0" dirty="0"/>
              </a:p>
              <a:p>
                <a14:m>
                  <m:oMathPara xmlns:m="http://schemas.openxmlformats.org/officeDocument/2006/math">
                    <m:oMathParaPr>
                      <m:jc m:val="centerGroup"/>
                    </m:oMathParaPr>
                    <m:oMath xmlns:m="http://schemas.openxmlformats.org/officeDocument/2006/math">
                      <m:f>
                        <m:fPr>
                          <m:ctrlPr>
                            <a:rPr lang="en-AU" i="1" smtClean="0">
                              <a:latin typeface="Cambria Math" panose="02040503050406030204" pitchFamily="18" charset="0"/>
                            </a:rPr>
                          </m:ctrlPr>
                        </m:fPr>
                        <m:num>
                          <m:sSub>
                            <m:sSubPr>
                              <m:ctrlPr>
                                <a:rPr lang="en-AU" b="0" i="1" smtClean="0">
                                  <a:latin typeface="Cambria Math" panose="02040503050406030204" pitchFamily="18" charset="0"/>
                                </a:rPr>
                              </m:ctrlPr>
                            </m:sSubPr>
                            <m:e>
                              <m:r>
                                <a:rPr lang="en-AU" b="0" i="1" smtClean="0">
                                  <a:latin typeface="Cambria Math" panose="02040503050406030204" pitchFamily="18" charset="0"/>
                                </a:rPr>
                                <m:t>𝐸</m:t>
                              </m:r>
                            </m:e>
                            <m:sub>
                              <m:r>
                                <a:rPr lang="en-AU" b="0" i="1" smtClean="0">
                                  <a:latin typeface="Cambria Math" panose="02040503050406030204" pitchFamily="18" charset="0"/>
                                </a:rPr>
                                <m:t>𝑏</m:t>
                              </m:r>
                            </m:sub>
                          </m:sSub>
                        </m:num>
                        <m:den>
                          <m:sSub>
                            <m:sSubPr>
                              <m:ctrlPr>
                                <a:rPr lang="en-AU" b="0" i="1" smtClean="0">
                                  <a:latin typeface="Cambria Math" panose="02040503050406030204" pitchFamily="18" charset="0"/>
                                </a:rPr>
                              </m:ctrlPr>
                            </m:sSubPr>
                            <m:e>
                              <m:r>
                                <a:rPr lang="en-AU" b="0" i="1" smtClean="0">
                                  <a:latin typeface="Cambria Math" panose="02040503050406030204" pitchFamily="18" charset="0"/>
                                </a:rPr>
                                <m:t>𝑁</m:t>
                              </m:r>
                            </m:e>
                            <m:sub>
                              <m:r>
                                <a:rPr lang="en-AU" b="0" i="1" smtClean="0">
                                  <a:latin typeface="Cambria Math" panose="02040503050406030204" pitchFamily="18" charset="0"/>
                                </a:rPr>
                                <m:t>0</m:t>
                              </m:r>
                            </m:sub>
                          </m:sSub>
                        </m:den>
                      </m:f>
                      <m:r>
                        <a:rPr lang="en-AU" b="0" i="1" smtClean="0">
                          <a:latin typeface="Cambria Math" panose="02040503050406030204" pitchFamily="18" charset="0"/>
                        </a:rPr>
                        <m:t>=</m:t>
                      </m:r>
                      <m:f>
                        <m:fPr>
                          <m:ctrlPr>
                            <a:rPr lang="en-AU" b="0" i="1" smtClean="0">
                              <a:latin typeface="Cambria Math" panose="02040503050406030204" pitchFamily="18" charset="0"/>
                            </a:rPr>
                          </m:ctrlPr>
                        </m:fPr>
                        <m:num>
                          <m:r>
                            <a:rPr lang="en-AU" b="0" i="1" smtClean="0">
                              <a:latin typeface="Cambria Math" panose="02040503050406030204" pitchFamily="18" charset="0"/>
                            </a:rPr>
                            <m:t>𝐶</m:t>
                          </m:r>
                        </m:num>
                        <m:den>
                          <m:sSub>
                            <m:sSubPr>
                              <m:ctrlPr>
                                <a:rPr lang="en-AU" b="0" i="1" smtClean="0">
                                  <a:latin typeface="Cambria Math" panose="02040503050406030204" pitchFamily="18" charset="0"/>
                                </a:rPr>
                              </m:ctrlPr>
                            </m:sSubPr>
                            <m:e>
                              <m:r>
                                <a:rPr lang="en-AU" b="0" i="1" smtClean="0">
                                  <a:latin typeface="Cambria Math" panose="02040503050406030204" pitchFamily="18" charset="0"/>
                                </a:rPr>
                                <m:t>𝑁</m:t>
                              </m:r>
                            </m:e>
                            <m:sub>
                              <m:r>
                                <a:rPr lang="en-AU" b="0" i="1" smtClean="0">
                                  <a:latin typeface="Cambria Math" panose="02040503050406030204" pitchFamily="18" charset="0"/>
                                </a:rPr>
                                <m:t>0</m:t>
                              </m:r>
                            </m:sub>
                          </m:sSub>
                        </m:den>
                      </m:f>
                      <m:r>
                        <a:rPr lang="en-AU" b="0" i="1" smtClean="0">
                          <a:latin typeface="Cambria Math" panose="02040503050406030204" pitchFamily="18" charset="0"/>
                        </a:rPr>
                        <m:t>−10.</m:t>
                      </m:r>
                      <m:r>
                        <m:rPr>
                          <m:sty m:val="p"/>
                        </m:rPr>
                        <a:rPr lang="en-AU" b="0" i="0" smtClean="0">
                          <a:latin typeface="Cambria Math" panose="02040503050406030204" pitchFamily="18" charset="0"/>
                        </a:rPr>
                        <m:t>log</m:t>
                      </m:r>
                      <m:r>
                        <a:rPr lang="en-AU" b="0" i="1" smtClean="0">
                          <a:latin typeface="Cambria Math" panose="02040503050406030204" pitchFamily="18" charset="0"/>
                        </a:rPr>
                        <m:t>⁡(</m:t>
                      </m:r>
                      <m:sSub>
                        <m:sSubPr>
                          <m:ctrlPr>
                            <a:rPr lang="en-AU" b="0" i="1" smtClean="0">
                              <a:latin typeface="Cambria Math" panose="02040503050406030204" pitchFamily="18" charset="0"/>
                            </a:rPr>
                          </m:ctrlPr>
                        </m:sSubPr>
                        <m:e>
                          <m:r>
                            <a:rPr lang="en-AU" b="0" i="1" smtClean="0">
                              <a:latin typeface="Cambria Math" panose="02040503050406030204" pitchFamily="18" charset="0"/>
                            </a:rPr>
                            <m:t>𝑓</m:t>
                          </m:r>
                        </m:e>
                        <m:sub>
                          <m:r>
                            <a:rPr lang="en-AU" b="0" i="1" smtClean="0">
                              <a:latin typeface="Cambria Math" panose="02040503050406030204" pitchFamily="18" charset="0"/>
                            </a:rPr>
                            <m:t>𝑏</m:t>
                          </m:r>
                        </m:sub>
                      </m:sSub>
                      <m:r>
                        <a:rPr lang="en-AU" b="0" i="1" smtClean="0">
                          <a:latin typeface="Cambria Math" panose="02040503050406030204" pitchFamily="18" charset="0"/>
                        </a:rPr>
                        <m:t>)</m:t>
                      </m:r>
                    </m:oMath>
                  </m:oMathPara>
                </a14:m>
                <a:endParaRPr lang="en-AU" dirty="0"/>
              </a:p>
            </p:txBody>
          </p:sp>
        </mc:Choice>
        <mc:Fallback>
          <p:sp>
            <p:nvSpPr>
              <p:cNvPr id="4" name="TextBox 3">
                <a:extLst>
                  <a:ext uri="{FF2B5EF4-FFF2-40B4-BE49-F238E27FC236}">
                    <a16:creationId xmlns:a16="http://schemas.microsoft.com/office/drawing/2014/main" id="{1D335BAE-EBB5-4E94-BDAE-4929B252C321}"/>
                  </a:ext>
                </a:extLst>
              </p:cNvPr>
              <p:cNvSpPr txBox="1">
                <a:spLocks noRot="1" noChangeAspect="1" noMove="1" noResize="1" noEditPoints="1" noAdjustHandles="1" noChangeArrowheads="1" noChangeShapeType="1" noTextEdit="1"/>
              </p:cNvSpPr>
              <p:nvPr/>
            </p:nvSpPr>
            <p:spPr>
              <a:xfrm>
                <a:off x="683231" y="3300434"/>
                <a:ext cx="10983075" cy="1526508"/>
              </a:xfrm>
              <a:prstGeom prst="rect">
                <a:avLst/>
              </a:prstGeom>
              <a:blipFill>
                <a:blip r:embed="rId4"/>
                <a:stretch>
                  <a:fillRect/>
                </a:stretch>
              </a:blipFill>
            </p:spPr>
            <p:txBody>
              <a:bodyPr/>
              <a:lstStyle/>
              <a:p>
                <a:r>
                  <a:rPr lang="en-AU">
                    <a:noFill/>
                  </a:rPr>
                  <a:t> </a:t>
                </a:r>
              </a:p>
            </p:txBody>
          </p:sp>
        </mc:Fallback>
      </mc:AlternateContent>
    </p:spTree>
    <p:extLst>
      <p:ext uri="{BB962C8B-B14F-4D97-AF65-F5344CB8AC3E}">
        <p14:creationId xmlns:p14="http://schemas.microsoft.com/office/powerpoint/2010/main" val="1377004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Introduction</a:t>
            </a:r>
          </a:p>
        </p:txBody>
      </p:sp>
      <p:pic>
        <p:nvPicPr>
          <p:cNvPr id="4" name="Content Placeholder 3">
            <a:extLst>
              <a:ext uri="{FF2B5EF4-FFF2-40B4-BE49-F238E27FC236}">
                <a16:creationId xmlns:a16="http://schemas.microsoft.com/office/drawing/2014/main" id="{C91190D0-D249-4D72-98FA-6F13BD0B1D6C}"/>
              </a:ext>
            </a:extLst>
          </p:cNvPr>
          <p:cNvPicPr>
            <a:picLocks noGrp="1" noChangeAspect="1"/>
          </p:cNvPicPr>
          <p:nvPr>
            <p:ph idx="1"/>
          </p:nvPr>
        </p:nvPicPr>
        <p:blipFill>
          <a:blip r:embed="rId2"/>
          <a:stretch>
            <a:fillRect/>
          </a:stretch>
        </p:blipFill>
        <p:spPr>
          <a:xfrm>
            <a:off x="254140" y="1336229"/>
            <a:ext cx="6218579" cy="4396751"/>
          </a:xfrm>
          <a:prstGeom prst="rect">
            <a:avLst/>
          </a:prstGeom>
        </p:spPr>
      </p:pic>
      <p:sp>
        <p:nvSpPr>
          <p:cNvPr id="5" name="TextBox 4">
            <a:extLst>
              <a:ext uri="{FF2B5EF4-FFF2-40B4-BE49-F238E27FC236}">
                <a16:creationId xmlns:a16="http://schemas.microsoft.com/office/drawing/2014/main" id="{6F254843-8353-4363-B2FE-0A5B9421180B}"/>
              </a:ext>
            </a:extLst>
          </p:cNvPr>
          <p:cNvSpPr txBox="1"/>
          <p:nvPr/>
        </p:nvSpPr>
        <p:spPr>
          <a:xfrm>
            <a:off x="330485" y="5732980"/>
            <a:ext cx="6286072" cy="461665"/>
          </a:xfrm>
          <a:prstGeom prst="rect">
            <a:avLst/>
          </a:prstGeom>
          <a:noFill/>
        </p:spPr>
        <p:txBody>
          <a:bodyPr wrap="square" rtlCol="0">
            <a:spAutoFit/>
          </a:bodyPr>
          <a:lstStyle/>
          <a:p>
            <a:pPr algn="ctr"/>
            <a:r>
              <a:rPr lang="en-AU" sz="1200" dirty="0"/>
              <a:t>Source: Space Works, 2020 Nano/Microsatellite market forecast, 10</a:t>
            </a:r>
            <a:r>
              <a:rPr lang="en-AU" sz="1200" baseline="30000" dirty="0"/>
              <a:t>th</a:t>
            </a:r>
            <a:r>
              <a:rPr lang="en-AU" sz="1200" dirty="0"/>
              <a:t> edition, </a:t>
            </a:r>
          </a:p>
          <a:p>
            <a:pPr algn="ctr"/>
            <a:r>
              <a:rPr lang="en-AU" sz="1200" dirty="0"/>
              <a:t>Accessed at: </a:t>
            </a:r>
            <a:r>
              <a:rPr lang="en-AU" sz="1200" dirty="0">
                <a:hlinkClick r:id="rId3"/>
              </a:rPr>
              <a:t>https://www.spaceworks.aero/nano-microsatellite-forecast-10th-edition-2020/</a:t>
            </a:r>
            <a:endParaRPr lang="en-AU" sz="1200" dirty="0"/>
          </a:p>
        </p:txBody>
      </p:sp>
      <p:sp>
        <p:nvSpPr>
          <p:cNvPr id="6" name="TextBox 5">
            <a:extLst>
              <a:ext uri="{FF2B5EF4-FFF2-40B4-BE49-F238E27FC236}">
                <a16:creationId xmlns:a16="http://schemas.microsoft.com/office/drawing/2014/main" id="{DDB5B7C6-DE6D-4850-8641-63E05877F50A}"/>
              </a:ext>
            </a:extLst>
          </p:cNvPr>
          <p:cNvSpPr txBox="1"/>
          <p:nvPr/>
        </p:nvSpPr>
        <p:spPr>
          <a:xfrm>
            <a:off x="6472719" y="2644170"/>
            <a:ext cx="5532634" cy="1569660"/>
          </a:xfrm>
          <a:prstGeom prst="rect">
            <a:avLst/>
          </a:prstGeom>
          <a:noFill/>
        </p:spPr>
        <p:txBody>
          <a:bodyPr wrap="square" rtlCol="0">
            <a:spAutoFit/>
          </a:bodyPr>
          <a:lstStyle/>
          <a:p>
            <a:r>
              <a:rPr lang="en-AU" sz="2600" b="1" dirty="0"/>
              <a:t>“</a:t>
            </a:r>
            <a:r>
              <a:rPr lang="en-AU" sz="2600" b="1" dirty="0" err="1"/>
              <a:t>SpaceWorks</a:t>
            </a:r>
            <a:r>
              <a:rPr lang="en-AU" sz="2600" b="1" dirty="0"/>
              <a:t> estimates 1,800 – 2,400 nano/microsatellites will require launch over the next 5 years”</a:t>
            </a:r>
          </a:p>
          <a:p>
            <a:r>
              <a:rPr lang="en-AU" dirty="0"/>
              <a:t>2020 Nano/Microsatellites market forecast, 10</a:t>
            </a:r>
            <a:r>
              <a:rPr lang="en-AU" baseline="30000" dirty="0"/>
              <a:t>th</a:t>
            </a:r>
            <a:r>
              <a:rPr lang="en-AU" dirty="0"/>
              <a:t> Edition</a:t>
            </a:r>
          </a:p>
        </p:txBody>
      </p:sp>
    </p:spTree>
    <p:extLst>
      <p:ext uri="{BB962C8B-B14F-4D97-AF65-F5344CB8AC3E}">
        <p14:creationId xmlns:p14="http://schemas.microsoft.com/office/powerpoint/2010/main" val="3850935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Communications Link</a:t>
            </a:r>
          </a:p>
        </p:txBody>
      </p:sp>
      <p:sp>
        <p:nvSpPr>
          <p:cNvPr id="5" name="TextBox 4">
            <a:extLst>
              <a:ext uri="{FF2B5EF4-FFF2-40B4-BE49-F238E27FC236}">
                <a16:creationId xmlns:a16="http://schemas.microsoft.com/office/drawing/2014/main" id="{A2046B9F-4019-495E-AEED-6A71B0D32AF6}"/>
              </a:ext>
            </a:extLst>
          </p:cNvPr>
          <p:cNvSpPr txBox="1"/>
          <p:nvPr/>
        </p:nvSpPr>
        <p:spPr>
          <a:xfrm>
            <a:off x="467474" y="1150706"/>
            <a:ext cx="11332396" cy="707886"/>
          </a:xfrm>
          <a:prstGeom prst="rect">
            <a:avLst/>
          </a:prstGeom>
          <a:noFill/>
        </p:spPr>
        <p:txBody>
          <a:bodyPr wrap="square" rtlCol="0">
            <a:spAutoFit/>
          </a:bodyPr>
          <a:lstStyle/>
          <a:p>
            <a:r>
              <a:rPr lang="en-AU" sz="2000" dirty="0"/>
              <a:t>The ground based testing was carried out by physically connecting two LoRa modules using a set of coaxial cables and attenuators in which the total attenuation is equal to the free-space path loss. </a:t>
            </a:r>
          </a:p>
        </p:txBody>
      </p:sp>
      <p:pic>
        <p:nvPicPr>
          <p:cNvPr id="6" name="Picture 5">
            <a:extLst>
              <a:ext uri="{FF2B5EF4-FFF2-40B4-BE49-F238E27FC236}">
                <a16:creationId xmlns:a16="http://schemas.microsoft.com/office/drawing/2014/main" id="{DB337474-6860-486D-AAC9-E66DD75A57A2}"/>
              </a:ext>
            </a:extLst>
          </p:cNvPr>
          <p:cNvPicPr>
            <a:picLocks noChangeAspect="1"/>
          </p:cNvPicPr>
          <p:nvPr/>
        </p:nvPicPr>
        <p:blipFill>
          <a:blip r:embed="rId2"/>
          <a:stretch>
            <a:fillRect/>
          </a:stretch>
        </p:blipFill>
        <p:spPr>
          <a:xfrm>
            <a:off x="431514" y="2022292"/>
            <a:ext cx="10824407" cy="887506"/>
          </a:xfrm>
          <a:prstGeom prst="rect">
            <a:avLst/>
          </a:prstGeom>
        </p:spPr>
      </p:pic>
      <p:sp>
        <p:nvSpPr>
          <p:cNvPr id="7" name="TextBox 6">
            <a:extLst>
              <a:ext uri="{FF2B5EF4-FFF2-40B4-BE49-F238E27FC236}">
                <a16:creationId xmlns:a16="http://schemas.microsoft.com/office/drawing/2014/main" id="{79F38683-4937-457B-9695-6DC872181C6D}"/>
              </a:ext>
            </a:extLst>
          </p:cNvPr>
          <p:cNvSpPr txBox="1"/>
          <p:nvPr/>
        </p:nvSpPr>
        <p:spPr>
          <a:xfrm>
            <a:off x="311650" y="3240317"/>
            <a:ext cx="11332396" cy="2862322"/>
          </a:xfrm>
          <a:prstGeom prst="rect">
            <a:avLst/>
          </a:prstGeom>
          <a:noFill/>
        </p:spPr>
        <p:txBody>
          <a:bodyPr wrap="square" rtlCol="0">
            <a:spAutoFit/>
          </a:bodyPr>
          <a:lstStyle/>
          <a:p>
            <a:r>
              <a:rPr lang="en-AU" sz="2000" dirty="0"/>
              <a:t>The red values represent the calculated value of the coaxial cable attenuation using the values obtained from the datasheet for the RG174 cable, -60dB/m @ 437MHz</a:t>
            </a:r>
          </a:p>
          <a:p>
            <a:endParaRPr lang="en-AU" sz="2000" dirty="0"/>
          </a:p>
          <a:p>
            <a:r>
              <a:rPr lang="en-AU" sz="2000" dirty="0"/>
              <a:t>30-Bytes of data was transferred from the transmitter with the A and B attenuators slowly increased until the receiver stops receiving consist data which represent the maximum value of FSPL for which reliable data is received</a:t>
            </a:r>
          </a:p>
          <a:p>
            <a:endParaRPr lang="en-AU" sz="2000" dirty="0"/>
          </a:p>
          <a:p>
            <a:r>
              <a:rPr lang="en-AU" sz="2000" dirty="0"/>
              <a:t>The test was repeated for 5dBm, 10dBm, 15dBm and 20dBm transmit power for the (0), (2) and (3) default RadioHead settings</a:t>
            </a:r>
          </a:p>
        </p:txBody>
      </p:sp>
    </p:spTree>
    <p:extLst>
      <p:ext uri="{BB962C8B-B14F-4D97-AF65-F5344CB8AC3E}">
        <p14:creationId xmlns:p14="http://schemas.microsoft.com/office/powerpoint/2010/main" val="9422610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Communications Link</a:t>
            </a:r>
          </a:p>
        </p:txBody>
      </p:sp>
      <p:sp>
        <p:nvSpPr>
          <p:cNvPr id="5" name="TextBox 4">
            <a:extLst>
              <a:ext uri="{FF2B5EF4-FFF2-40B4-BE49-F238E27FC236}">
                <a16:creationId xmlns:a16="http://schemas.microsoft.com/office/drawing/2014/main" id="{A2046B9F-4019-495E-AEED-6A71B0D32AF6}"/>
              </a:ext>
            </a:extLst>
          </p:cNvPr>
          <p:cNvSpPr txBox="1"/>
          <p:nvPr/>
        </p:nvSpPr>
        <p:spPr>
          <a:xfrm>
            <a:off x="534256" y="1213218"/>
            <a:ext cx="11332396" cy="400110"/>
          </a:xfrm>
          <a:prstGeom prst="rect">
            <a:avLst/>
          </a:prstGeom>
          <a:noFill/>
        </p:spPr>
        <p:txBody>
          <a:bodyPr wrap="square" rtlCol="0">
            <a:spAutoFit/>
          </a:bodyPr>
          <a:lstStyle/>
          <a:p>
            <a:r>
              <a:rPr lang="en-AU" sz="2000" dirty="0"/>
              <a:t>The calculated values for the link budget are presented below </a:t>
            </a:r>
          </a:p>
        </p:txBody>
      </p:sp>
      <p:pic>
        <p:nvPicPr>
          <p:cNvPr id="3" name="Picture 2">
            <a:extLst>
              <a:ext uri="{FF2B5EF4-FFF2-40B4-BE49-F238E27FC236}">
                <a16:creationId xmlns:a16="http://schemas.microsoft.com/office/drawing/2014/main" id="{0D1B5162-9FE4-4123-9C4E-CFB6DBE6AA5B}"/>
              </a:ext>
            </a:extLst>
          </p:cNvPr>
          <p:cNvPicPr>
            <a:picLocks noChangeAspect="1"/>
          </p:cNvPicPr>
          <p:nvPr/>
        </p:nvPicPr>
        <p:blipFill>
          <a:blip r:embed="rId2"/>
          <a:stretch>
            <a:fillRect/>
          </a:stretch>
        </p:blipFill>
        <p:spPr>
          <a:xfrm>
            <a:off x="596900" y="1626112"/>
            <a:ext cx="10613934" cy="1603672"/>
          </a:xfrm>
          <a:prstGeom prst="rect">
            <a:avLst/>
          </a:prstGeom>
        </p:spPr>
      </p:pic>
      <p:sp>
        <p:nvSpPr>
          <p:cNvPr id="6" name="TextBox 5">
            <a:extLst>
              <a:ext uri="{FF2B5EF4-FFF2-40B4-BE49-F238E27FC236}">
                <a16:creationId xmlns:a16="http://schemas.microsoft.com/office/drawing/2014/main" id="{83740208-DF90-4C43-AA4E-0F3DA8C00751}"/>
              </a:ext>
            </a:extLst>
          </p:cNvPr>
          <p:cNvSpPr txBox="1"/>
          <p:nvPr/>
        </p:nvSpPr>
        <p:spPr>
          <a:xfrm>
            <a:off x="596900" y="3871645"/>
            <a:ext cx="11332396" cy="400110"/>
          </a:xfrm>
          <a:prstGeom prst="rect">
            <a:avLst/>
          </a:prstGeom>
          <a:noFill/>
        </p:spPr>
        <p:txBody>
          <a:bodyPr wrap="square" rtlCol="0">
            <a:spAutoFit/>
          </a:bodyPr>
          <a:lstStyle/>
          <a:p>
            <a:r>
              <a:rPr lang="en-AU" sz="2000" dirty="0"/>
              <a:t>The measured values from the ground testing are shown below</a:t>
            </a:r>
          </a:p>
        </p:txBody>
      </p:sp>
      <p:pic>
        <p:nvPicPr>
          <p:cNvPr id="8" name="Picture 7">
            <a:extLst>
              <a:ext uri="{FF2B5EF4-FFF2-40B4-BE49-F238E27FC236}">
                <a16:creationId xmlns:a16="http://schemas.microsoft.com/office/drawing/2014/main" id="{0AEE73C6-7A93-455D-8AA8-13B053D7D947}"/>
              </a:ext>
            </a:extLst>
          </p:cNvPr>
          <p:cNvPicPr>
            <a:picLocks noChangeAspect="1"/>
          </p:cNvPicPr>
          <p:nvPr/>
        </p:nvPicPr>
        <p:blipFill>
          <a:blip r:embed="rId3"/>
          <a:stretch>
            <a:fillRect/>
          </a:stretch>
        </p:blipFill>
        <p:spPr>
          <a:xfrm>
            <a:off x="596899" y="4357847"/>
            <a:ext cx="10628720" cy="1678219"/>
          </a:xfrm>
          <a:prstGeom prst="rect">
            <a:avLst/>
          </a:prstGeom>
        </p:spPr>
      </p:pic>
    </p:spTree>
    <p:extLst>
      <p:ext uri="{BB962C8B-B14F-4D97-AF65-F5344CB8AC3E}">
        <p14:creationId xmlns:p14="http://schemas.microsoft.com/office/powerpoint/2010/main" val="291521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Communications Link</a:t>
            </a: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A2046B9F-4019-495E-AEED-6A71B0D32AF6}"/>
                  </a:ext>
                </a:extLst>
              </p:cNvPr>
              <p:cNvSpPr txBox="1"/>
              <p:nvPr/>
            </p:nvSpPr>
            <p:spPr>
              <a:xfrm>
                <a:off x="534256" y="1213218"/>
                <a:ext cx="11332396" cy="5211811"/>
              </a:xfrm>
              <a:prstGeom prst="rect">
                <a:avLst/>
              </a:prstGeom>
              <a:noFill/>
            </p:spPr>
            <p:txBody>
              <a:bodyPr wrap="square" rtlCol="0">
                <a:spAutoFit/>
              </a:bodyPr>
              <a:lstStyle/>
              <a:p>
                <a:r>
                  <a:rPr lang="en-AU" sz="2000" dirty="0"/>
                  <a:t>The ground testing results of the LoRa radio module compare to the calculations for the link budget </a:t>
                </a:r>
              </a:p>
              <a:p>
                <a:endParaRPr lang="en-AU" sz="2000" dirty="0"/>
              </a:p>
              <a:p>
                <a:r>
                  <a:rPr lang="en-AU" sz="2000" dirty="0"/>
                  <a:t>Using the (2) default settings of the RadioHead library can obtain the largest link budget as the receiver sensitivity is the lowest.</a:t>
                </a:r>
              </a:p>
              <a:p>
                <a:endParaRPr lang="en-AU" sz="2000" dirty="0"/>
              </a:p>
              <a:p>
                <a:r>
                  <a:rPr lang="en-AU" sz="2000" dirty="0"/>
                  <a:t>A transmit power of 15dBm using the (2) default setting results in an </a:t>
                </a:r>
                <a14:m>
                  <m:oMath xmlns:m="http://schemas.openxmlformats.org/officeDocument/2006/math">
                    <m:f>
                      <m:fPr>
                        <m:ctrlPr>
                          <a:rPr lang="en-AU" sz="2000" i="1" smtClean="0">
                            <a:latin typeface="Cambria Math" panose="02040503050406030204" pitchFamily="18" charset="0"/>
                          </a:rPr>
                        </m:ctrlPr>
                      </m:fPr>
                      <m:num>
                        <m:sSub>
                          <m:sSubPr>
                            <m:ctrlPr>
                              <a:rPr lang="en-AU" sz="2000" b="0" i="1" smtClean="0">
                                <a:latin typeface="Cambria Math" panose="02040503050406030204" pitchFamily="18" charset="0"/>
                              </a:rPr>
                            </m:ctrlPr>
                          </m:sSubPr>
                          <m:e>
                            <m:r>
                              <a:rPr lang="en-AU" sz="2000" b="0" i="1" smtClean="0">
                                <a:latin typeface="Cambria Math" panose="02040503050406030204" pitchFamily="18" charset="0"/>
                              </a:rPr>
                              <m:t>𝐸</m:t>
                            </m:r>
                          </m:e>
                          <m:sub>
                            <m:r>
                              <a:rPr lang="en-AU" sz="2000" b="0" i="1" smtClean="0">
                                <a:latin typeface="Cambria Math" panose="02040503050406030204" pitchFamily="18" charset="0"/>
                              </a:rPr>
                              <m:t>𝑏</m:t>
                            </m:r>
                          </m:sub>
                        </m:sSub>
                      </m:num>
                      <m:den>
                        <m:sSub>
                          <m:sSubPr>
                            <m:ctrlPr>
                              <a:rPr lang="en-AU" sz="2000" b="0" i="1" smtClean="0">
                                <a:latin typeface="Cambria Math" panose="02040503050406030204" pitchFamily="18" charset="0"/>
                              </a:rPr>
                            </m:ctrlPr>
                          </m:sSubPr>
                          <m:e>
                            <m:r>
                              <a:rPr lang="en-AU" sz="2000" b="0" i="1" smtClean="0">
                                <a:latin typeface="Cambria Math" panose="02040503050406030204" pitchFamily="18" charset="0"/>
                              </a:rPr>
                              <m:t>𝑁</m:t>
                            </m:r>
                          </m:e>
                          <m:sub>
                            <m:r>
                              <a:rPr lang="en-AU" sz="2000" b="0" i="1" smtClean="0">
                                <a:latin typeface="Cambria Math" panose="02040503050406030204" pitchFamily="18" charset="0"/>
                              </a:rPr>
                              <m:t>0</m:t>
                            </m:r>
                          </m:sub>
                        </m:sSub>
                      </m:den>
                    </m:f>
                  </m:oMath>
                </a14:m>
                <a:r>
                  <a:rPr lang="en-AU" sz="2000" dirty="0"/>
                  <a:t> of 14.38, with a reliable communications link considered to have an </a:t>
                </a:r>
                <a14:m>
                  <m:oMath xmlns:m="http://schemas.openxmlformats.org/officeDocument/2006/math">
                    <m:f>
                      <m:fPr>
                        <m:ctrlPr>
                          <a:rPr lang="en-AU" sz="2000" i="1">
                            <a:latin typeface="Cambria Math" panose="02040503050406030204" pitchFamily="18" charset="0"/>
                          </a:rPr>
                        </m:ctrlPr>
                      </m:fPr>
                      <m:num>
                        <m:sSub>
                          <m:sSubPr>
                            <m:ctrlPr>
                              <a:rPr lang="en-AU" sz="2000" i="1">
                                <a:latin typeface="Cambria Math" panose="02040503050406030204" pitchFamily="18" charset="0"/>
                              </a:rPr>
                            </m:ctrlPr>
                          </m:sSubPr>
                          <m:e>
                            <m:r>
                              <a:rPr lang="en-AU" sz="2000" i="1">
                                <a:latin typeface="Cambria Math" panose="02040503050406030204" pitchFamily="18" charset="0"/>
                              </a:rPr>
                              <m:t>𝐸</m:t>
                            </m:r>
                          </m:e>
                          <m:sub>
                            <m:r>
                              <a:rPr lang="en-AU" sz="2000" i="1">
                                <a:latin typeface="Cambria Math" panose="02040503050406030204" pitchFamily="18" charset="0"/>
                              </a:rPr>
                              <m:t>𝑏</m:t>
                            </m:r>
                          </m:sub>
                        </m:sSub>
                      </m:num>
                      <m:den>
                        <m:sSub>
                          <m:sSubPr>
                            <m:ctrlPr>
                              <a:rPr lang="en-AU" sz="2000" i="1">
                                <a:latin typeface="Cambria Math" panose="02040503050406030204" pitchFamily="18" charset="0"/>
                              </a:rPr>
                            </m:ctrlPr>
                          </m:sSubPr>
                          <m:e>
                            <m:r>
                              <a:rPr lang="en-AU" sz="2000" i="1">
                                <a:latin typeface="Cambria Math" panose="02040503050406030204" pitchFamily="18" charset="0"/>
                              </a:rPr>
                              <m:t>𝑁</m:t>
                            </m:r>
                          </m:e>
                          <m:sub>
                            <m:r>
                              <a:rPr lang="en-AU" sz="2000" i="1">
                                <a:latin typeface="Cambria Math" panose="02040503050406030204" pitchFamily="18" charset="0"/>
                              </a:rPr>
                              <m:t>0</m:t>
                            </m:r>
                          </m:sub>
                        </m:sSub>
                      </m:den>
                    </m:f>
                  </m:oMath>
                </a14:m>
                <a:r>
                  <a:rPr lang="en-AU" sz="2000" dirty="0"/>
                  <a:t> of 10.</a:t>
                </a:r>
              </a:p>
              <a:p>
                <a:endParaRPr lang="en-AU" sz="2000" dirty="0"/>
              </a:p>
              <a:p>
                <a:r>
                  <a:rPr lang="en-AU" sz="2000" dirty="0"/>
                  <a:t>The radio settings that will be used in the initial design will be the (2) default RadioHead default settings with a transmit power of 15dBm. This allows for the following:</a:t>
                </a:r>
              </a:p>
              <a:p>
                <a:endParaRPr lang="en-AU" sz="2000" dirty="0"/>
              </a:p>
              <a:p>
                <a:pPr marL="342900" indent="-342900">
                  <a:buFont typeface="Arial" panose="020B0604020202020204" pitchFamily="34" charset="0"/>
                  <a:buChar char="•"/>
                </a:pPr>
                <a14:m>
                  <m:oMath xmlns:m="http://schemas.openxmlformats.org/officeDocument/2006/math">
                    <m:f>
                      <m:fPr>
                        <m:ctrlPr>
                          <a:rPr lang="en-AU" sz="2000" i="1">
                            <a:latin typeface="Cambria Math" panose="02040503050406030204" pitchFamily="18" charset="0"/>
                          </a:rPr>
                        </m:ctrlPr>
                      </m:fPr>
                      <m:num>
                        <m:sSub>
                          <m:sSubPr>
                            <m:ctrlPr>
                              <a:rPr lang="en-AU" sz="2000" i="1">
                                <a:latin typeface="Cambria Math" panose="02040503050406030204" pitchFamily="18" charset="0"/>
                              </a:rPr>
                            </m:ctrlPr>
                          </m:sSubPr>
                          <m:e>
                            <m:r>
                              <a:rPr lang="en-AU" sz="2000" i="1">
                                <a:latin typeface="Cambria Math" panose="02040503050406030204" pitchFamily="18" charset="0"/>
                              </a:rPr>
                              <m:t>𝐸</m:t>
                            </m:r>
                          </m:e>
                          <m:sub>
                            <m:r>
                              <a:rPr lang="en-AU" sz="2000" i="1">
                                <a:latin typeface="Cambria Math" panose="02040503050406030204" pitchFamily="18" charset="0"/>
                              </a:rPr>
                              <m:t>𝑏</m:t>
                            </m:r>
                          </m:sub>
                        </m:sSub>
                      </m:num>
                      <m:den>
                        <m:sSub>
                          <m:sSubPr>
                            <m:ctrlPr>
                              <a:rPr lang="en-AU" sz="2000" i="1">
                                <a:latin typeface="Cambria Math" panose="02040503050406030204" pitchFamily="18" charset="0"/>
                              </a:rPr>
                            </m:ctrlPr>
                          </m:sSubPr>
                          <m:e>
                            <m:r>
                              <a:rPr lang="en-AU" sz="2000" i="1">
                                <a:latin typeface="Cambria Math" panose="02040503050406030204" pitchFamily="18" charset="0"/>
                              </a:rPr>
                              <m:t>𝑁</m:t>
                            </m:r>
                          </m:e>
                          <m:sub>
                            <m:r>
                              <a:rPr lang="en-AU" sz="2000" i="1">
                                <a:latin typeface="Cambria Math" panose="02040503050406030204" pitchFamily="18" charset="0"/>
                              </a:rPr>
                              <m:t>0</m:t>
                            </m:r>
                          </m:sub>
                        </m:sSub>
                      </m:den>
                    </m:f>
                  </m:oMath>
                </a14:m>
                <a:r>
                  <a:rPr lang="en-AU" sz="2000" dirty="0"/>
                  <a:t> of 14.38 – allowing a margin for unaccounted losses</a:t>
                </a:r>
              </a:p>
              <a:p>
                <a:pPr marL="342900" indent="-342900">
                  <a:buFont typeface="Arial" panose="020B0604020202020204" pitchFamily="34" charset="0"/>
                  <a:buChar char="•"/>
                </a:pPr>
                <a:r>
                  <a:rPr lang="en-AU" sz="2000" dirty="0"/>
                  <a:t>152.6 bit/s data rate</a:t>
                </a:r>
              </a:p>
              <a:p>
                <a:pPr marL="342900" indent="-342900">
                  <a:buFont typeface="Arial" panose="020B0604020202020204" pitchFamily="34" charset="0"/>
                  <a:buChar char="•"/>
                </a:pPr>
                <a:r>
                  <a:rPr lang="en-AU" sz="2000" dirty="0"/>
                  <a:t>Can reliable transfer data for distances up to 3000km</a:t>
                </a:r>
              </a:p>
              <a:p>
                <a:pPr marL="342900" indent="-342900">
                  <a:buFont typeface="Arial" panose="020B0604020202020204" pitchFamily="34" charset="0"/>
                  <a:buChar char="•"/>
                </a:pPr>
                <a:r>
                  <a:rPr lang="en-AU" sz="2000" dirty="0"/>
                  <a:t>It balances the current consumption of the satellite beacon LoRa radio module</a:t>
                </a:r>
              </a:p>
            </p:txBody>
          </p:sp>
        </mc:Choice>
        <mc:Fallback>
          <p:sp>
            <p:nvSpPr>
              <p:cNvPr id="5" name="TextBox 4">
                <a:extLst>
                  <a:ext uri="{FF2B5EF4-FFF2-40B4-BE49-F238E27FC236}">
                    <a16:creationId xmlns:a16="http://schemas.microsoft.com/office/drawing/2014/main" id="{A2046B9F-4019-495E-AEED-6A71B0D32AF6}"/>
                  </a:ext>
                </a:extLst>
              </p:cNvPr>
              <p:cNvSpPr txBox="1">
                <a:spLocks noRot="1" noChangeAspect="1" noMove="1" noResize="1" noEditPoints="1" noAdjustHandles="1" noChangeArrowheads="1" noChangeShapeType="1" noTextEdit="1"/>
              </p:cNvSpPr>
              <p:nvPr/>
            </p:nvSpPr>
            <p:spPr>
              <a:xfrm>
                <a:off x="534256" y="1213218"/>
                <a:ext cx="11332396" cy="5211811"/>
              </a:xfrm>
              <a:prstGeom prst="rect">
                <a:avLst/>
              </a:prstGeom>
              <a:blipFill>
                <a:blip r:embed="rId2"/>
                <a:stretch>
                  <a:fillRect l="-592" t="-585" b="-1170"/>
                </a:stretch>
              </a:blipFill>
            </p:spPr>
            <p:txBody>
              <a:bodyPr/>
              <a:lstStyle/>
              <a:p>
                <a:r>
                  <a:rPr lang="en-AU">
                    <a:noFill/>
                  </a:rPr>
                  <a:t> </a:t>
                </a:r>
              </a:p>
            </p:txBody>
          </p:sp>
        </mc:Fallback>
      </mc:AlternateContent>
    </p:spTree>
    <p:extLst>
      <p:ext uri="{BB962C8B-B14F-4D97-AF65-F5344CB8AC3E}">
        <p14:creationId xmlns:p14="http://schemas.microsoft.com/office/powerpoint/2010/main" val="29557163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643467" y="640080"/>
            <a:ext cx="3096427" cy="5613236"/>
          </a:xfrm>
        </p:spPr>
        <p:txBody>
          <a:bodyPr vert="horz" lIns="91440" tIns="45720" rIns="91440" bIns="45720" rtlCol="0" anchor="ctr">
            <a:normAutofit/>
          </a:bodyPr>
          <a:lstStyle/>
          <a:p>
            <a:r>
              <a:rPr lang="en-US" kern="1200">
                <a:solidFill>
                  <a:srgbClr val="FFFFFF"/>
                </a:solidFill>
                <a:latin typeface="+mj-lt"/>
                <a:ea typeface="+mj-ea"/>
                <a:cs typeface="+mj-cs"/>
              </a:rPr>
              <a:t>Ground Receiving Station</a:t>
            </a:r>
          </a:p>
        </p:txBody>
      </p:sp>
      <p:sp>
        <p:nvSpPr>
          <p:cNvPr id="5" name="TextBox 4">
            <a:extLst>
              <a:ext uri="{FF2B5EF4-FFF2-40B4-BE49-F238E27FC236}">
                <a16:creationId xmlns:a16="http://schemas.microsoft.com/office/drawing/2014/main" id="{A2046B9F-4019-495E-AEED-6A71B0D32AF6}"/>
              </a:ext>
            </a:extLst>
          </p:cNvPr>
          <p:cNvSpPr txBox="1"/>
          <p:nvPr/>
        </p:nvSpPr>
        <p:spPr>
          <a:xfrm>
            <a:off x="4335085" y="527065"/>
            <a:ext cx="7469922" cy="3460909"/>
          </a:xfrm>
          <a:prstGeom prst="rect">
            <a:avLst/>
          </a:prstGeom>
        </p:spPr>
        <p:txBody>
          <a:bodyPr vert="horz" lIns="91440" tIns="45720" rIns="91440" bIns="45720" rtlCol="0" anchor="ctr">
            <a:noAutofit/>
          </a:bodyPr>
          <a:lstStyle/>
          <a:p>
            <a:pPr defTabSz="914400">
              <a:lnSpc>
                <a:spcPct val="90000"/>
              </a:lnSpc>
              <a:spcAft>
                <a:spcPts val="600"/>
              </a:spcAft>
            </a:pPr>
            <a:r>
              <a:rPr lang="en-US" sz="2000" dirty="0"/>
              <a:t>The initial design for the ground receiving station must be able to:</a:t>
            </a:r>
          </a:p>
          <a:p>
            <a:pPr defTabSz="914400">
              <a:lnSpc>
                <a:spcPct val="90000"/>
              </a:lnSpc>
              <a:spcAft>
                <a:spcPts val="600"/>
              </a:spcAft>
            </a:pPr>
            <a:endParaRPr lang="en-US" sz="2000" dirty="0"/>
          </a:p>
          <a:p>
            <a:pPr marL="342900" indent="-228600" defTabSz="914400">
              <a:lnSpc>
                <a:spcPct val="90000"/>
              </a:lnSpc>
              <a:spcAft>
                <a:spcPts val="600"/>
              </a:spcAft>
              <a:buFont typeface="Arial" panose="020B0604020202020204" pitchFamily="34" charset="0"/>
              <a:buChar char="•"/>
            </a:pPr>
            <a:r>
              <a:rPr lang="en-US" sz="2000" dirty="0"/>
              <a:t>Collect the satellite identification and telemetry data</a:t>
            </a:r>
          </a:p>
          <a:p>
            <a:pPr marL="342900" indent="-228600" defTabSz="914400">
              <a:lnSpc>
                <a:spcPct val="90000"/>
              </a:lnSpc>
              <a:spcAft>
                <a:spcPts val="600"/>
              </a:spcAft>
              <a:buFont typeface="Arial" panose="020B0604020202020204" pitchFamily="34" charset="0"/>
              <a:buChar char="•"/>
            </a:pPr>
            <a:r>
              <a:rPr lang="en-US" sz="2000" dirty="0"/>
              <a:t>Transmit command data to the satellite beacon</a:t>
            </a:r>
          </a:p>
          <a:p>
            <a:pPr marL="342900" indent="-228600" defTabSz="914400">
              <a:lnSpc>
                <a:spcPct val="90000"/>
              </a:lnSpc>
              <a:spcAft>
                <a:spcPts val="600"/>
              </a:spcAft>
              <a:buFont typeface="Arial" panose="020B0604020202020204" pitchFamily="34" charset="0"/>
              <a:buChar char="•"/>
            </a:pPr>
            <a:r>
              <a:rPr lang="en-US" sz="2000" dirty="0"/>
              <a:t>Record the precise time of arrival of each received RF signal with reference to a common timing signal</a:t>
            </a:r>
          </a:p>
          <a:p>
            <a:pPr marL="342900" indent="-228600" defTabSz="914400">
              <a:lnSpc>
                <a:spcPct val="90000"/>
              </a:lnSpc>
              <a:spcAft>
                <a:spcPts val="600"/>
              </a:spcAft>
              <a:buFont typeface="Arial" panose="020B0604020202020204" pitchFamily="34" charset="0"/>
              <a:buChar char="•"/>
            </a:pPr>
            <a:r>
              <a:rPr lang="en-US" sz="2000" dirty="0"/>
              <a:t>Determine its global position using latitude and longitude</a:t>
            </a:r>
          </a:p>
          <a:p>
            <a:pPr marL="342900" indent="-228600" defTabSz="914400">
              <a:lnSpc>
                <a:spcPct val="90000"/>
              </a:lnSpc>
              <a:spcAft>
                <a:spcPts val="600"/>
              </a:spcAft>
              <a:buFont typeface="Arial" panose="020B0604020202020204" pitchFamily="34" charset="0"/>
              <a:buChar char="•"/>
            </a:pPr>
            <a:r>
              <a:rPr lang="en-US" sz="2000" dirty="0"/>
              <a:t>Pass all collected data onto a peripheral device for post processing</a:t>
            </a:r>
          </a:p>
          <a:p>
            <a:pPr marL="342900" indent="-228600" defTabSz="914400">
              <a:lnSpc>
                <a:spcPct val="90000"/>
              </a:lnSpc>
              <a:spcAft>
                <a:spcPts val="600"/>
              </a:spcAft>
              <a:buFont typeface="Arial" panose="020B0604020202020204" pitchFamily="34" charset="0"/>
              <a:buChar char="•"/>
            </a:pPr>
            <a:r>
              <a:rPr lang="en-US" sz="2000" dirty="0"/>
              <a:t>Be constructed using cost-effective, commercially available components</a:t>
            </a:r>
          </a:p>
        </p:txBody>
      </p:sp>
      <p:pic>
        <p:nvPicPr>
          <p:cNvPr id="3" name="Picture 2">
            <a:extLst>
              <a:ext uri="{FF2B5EF4-FFF2-40B4-BE49-F238E27FC236}">
                <a16:creationId xmlns:a16="http://schemas.microsoft.com/office/drawing/2014/main" id="{7445AF80-5BA7-475B-BE6A-1D2E61471E96}"/>
              </a:ext>
            </a:extLst>
          </p:cNvPr>
          <p:cNvPicPr>
            <a:picLocks noChangeAspect="1"/>
          </p:cNvPicPr>
          <p:nvPr/>
        </p:nvPicPr>
        <p:blipFill>
          <a:blip r:embed="rId2"/>
          <a:stretch>
            <a:fillRect/>
          </a:stretch>
        </p:blipFill>
        <p:spPr>
          <a:xfrm>
            <a:off x="4713403" y="4100991"/>
            <a:ext cx="6894236" cy="2361275"/>
          </a:xfrm>
          <a:prstGeom prst="rect">
            <a:avLst/>
          </a:prstGeom>
        </p:spPr>
      </p:pic>
    </p:spTree>
    <p:extLst>
      <p:ext uri="{BB962C8B-B14F-4D97-AF65-F5344CB8AC3E}">
        <p14:creationId xmlns:p14="http://schemas.microsoft.com/office/powerpoint/2010/main" val="6707672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Ground receiving station</a:t>
            </a:r>
          </a:p>
        </p:txBody>
      </p:sp>
      <p:sp>
        <p:nvSpPr>
          <p:cNvPr id="5" name="TextBox 4">
            <a:extLst>
              <a:ext uri="{FF2B5EF4-FFF2-40B4-BE49-F238E27FC236}">
                <a16:creationId xmlns:a16="http://schemas.microsoft.com/office/drawing/2014/main" id="{A2046B9F-4019-495E-AEED-6A71B0D32AF6}"/>
              </a:ext>
            </a:extLst>
          </p:cNvPr>
          <p:cNvSpPr txBox="1"/>
          <p:nvPr/>
        </p:nvSpPr>
        <p:spPr>
          <a:xfrm>
            <a:off x="534256" y="1213218"/>
            <a:ext cx="11332396" cy="1631216"/>
          </a:xfrm>
          <a:prstGeom prst="rect">
            <a:avLst/>
          </a:prstGeom>
          <a:noFill/>
        </p:spPr>
        <p:txBody>
          <a:bodyPr wrap="square" rtlCol="0">
            <a:spAutoFit/>
          </a:bodyPr>
          <a:lstStyle/>
          <a:p>
            <a:r>
              <a:rPr lang="en-AU" sz="2000" dirty="0"/>
              <a:t>The initial design is based on an Arduino based processor (Arduino Uno) and the RFM96 LoRa radio module to ensure the data can easily be transmitted and received from the ground receiving station. </a:t>
            </a:r>
          </a:p>
          <a:p>
            <a:endParaRPr lang="en-AU" sz="2000" dirty="0"/>
          </a:p>
          <a:p>
            <a:r>
              <a:rPr lang="en-AU" sz="2000" dirty="0"/>
              <a:t>The Arduino Uno contains a type A/B standard USB 2.0 port which can be connected to any computer to transfer data for post processing.</a:t>
            </a:r>
          </a:p>
        </p:txBody>
      </p:sp>
      <p:sp>
        <p:nvSpPr>
          <p:cNvPr id="6" name="TextBox 5">
            <a:extLst>
              <a:ext uri="{FF2B5EF4-FFF2-40B4-BE49-F238E27FC236}">
                <a16:creationId xmlns:a16="http://schemas.microsoft.com/office/drawing/2014/main" id="{5ACE1F17-B652-4E76-8DE0-B36862CBC1D5}"/>
              </a:ext>
            </a:extLst>
          </p:cNvPr>
          <p:cNvSpPr txBox="1"/>
          <p:nvPr/>
        </p:nvSpPr>
        <p:spPr>
          <a:xfrm>
            <a:off x="6443153" y="3164923"/>
            <a:ext cx="5423499" cy="3477875"/>
          </a:xfrm>
          <a:prstGeom prst="rect">
            <a:avLst/>
          </a:prstGeom>
          <a:noFill/>
        </p:spPr>
        <p:txBody>
          <a:bodyPr wrap="square" rtlCol="0">
            <a:spAutoFit/>
          </a:bodyPr>
          <a:lstStyle/>
          <a:p>
            <a:r>
              <a:rPr lang="en-AU" sz="2000" dirty="0"/>
              <a:t>A global positioning development module which is based on the U-</a:t>
            </a:r>
            <a:r>
              <a:rPr lang="en-AU" sz="2000" dirty="0" err="1"/>
              <a:t>Blox</a:t>
            </a:r>
            <a:r>
              <a:rPr lang="en-AU" sz="2000" dirty="0"/>
              <a:t> NEO-7M GNSS module is included in the initial design to provide:</a:t>
            </a:r>
          </a:p>
          <a:p>
            <a:pPr marL="342900" indent="-342900">
              <a:buFont typeface="Arial" panose="020B0604020202020204" pitchFamily="34" charset="0"/>
              <a:buChar char="•"/>
            </a:pPr>
            <a:r>
              <a:rPr lang="en-AU" sz="2000" dirty="0"/>
              <a:t>The global Latitude/Longitude position of the ground station</a:t>
            </a:r>
          </a:p>
          <a:p>
            <a:pPr marL="342900" indent="-342900">
              <a:buFont typeface="Arial" panose="020B0604020202020204" pitchFamily="34" charset="0"/>
              <a:buChar char="•"/>
            </a:pPr>
            <a:r>
              <a:rPr lang="en-AU" sz="2000" dirty="0"/>
              <a:t>Provides a Pulse per Second (PPS) signal that is synchronised to a Coordinated Universal Time (UTC) that has a 30ns tolerance</a:t>
            </a:r>
          </a:p>
          <a:p>
            <a:pPr marL="342900" indent="-342900">
              <a:buFont typeface="Arial" panose="020B0604020202020204" pitchFamily="34" charset="0"/>
              <a:buChar char="•"/>
            </a:pPr>
            <a:endParaRPr lang="en-AU" sz="2000" dirty="0"/>
          </a:p>
          <a:p>
            <a:r>
              <a:rPr lang="en-AU" sz="2000" dirty="0"/>
              <a:t>The total cost of construction including the antennas is under A$80</a:t>
            </a:r>
          </a:p>
        </p:txBody>
      </p:sp>
      <p:pic>
        <p:nvPicPr>
          <p:cNvPr id="4" name="Picture 3">
            <a:extLst>
              <a:ext uri="{FF2B5EF4-FFF2-40B4-BE49-F238E27FC236}">
                <a16:creationId xmlns:a16="http://schemas.microsoft.com/office/drawing/2014/main" id="{9C377BB3-2F2E-413F-9260-F14E9796B94B}"/>
              </a:ext>
            </a:extLst>
          </p:cNvPr>
          <p:cNvPicPr>
            <a:picLocks noChangeAspect="1"/>
          </p:cNvPicPr>
          <p:nvPr/>
        </p:nvPicPr>
        <p:blipFill>
          <a:blip r:embed="rId2"/>
          <a:stretch>
            <a:fillRect/>
          </a:stretch>
        </p:blipFill>
        <p:spPr>
          <a:xfrm rot="5400000">
            <a:off x="1550844" y="1988995"/>
            <a:ext cx="3381400" cy="5917819"/>
          </a:xfrm>
          <a:prstGeom prst="rect">
            <a:avLst/>
          </a:prstGeom>
        </p:spPr>
      </p:pic>
    </p:spTree>
    <p:extLst>
      <p:ext uri="{BB962C8B-B14F-4D97-AF65-F5344CB8AC3E}">
        <p14:creationId xmlns:p14="http://schemas.microsoft.com/office/powerpoint/2010/main" val="33519537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Ground receiving station</a:t>
            </a:r>
          </a:p>
        </p:txBody>
      </p:sp>
      <p:sp>
        <p:nvSpPr>
          <p:cNvPr id="5" name="TextBox 4">
            <a:extLst>
              <a:ext uri="{FF2B5EF4-FFF2-40B4-BE49-F238E27FC236}">
                <a16:creationId xmlns:a16="http://schemas.microsoft.com/office/drawing/2014/main" id="{A2046B9F-4019-495E-AEED-6A71B0D32AF6}"/>
              </a:ext>
            </a:extLst>
          </p:cNvPr>
          <p:cNvSpPr txBox="1"/>
          <p:nvPr/>
        </p:nvSpPr>
        <p:spPr>
          <a:xfrm>
            <a:off x="534256" y="1213218"/>
            <a:ext cx="11332396" cy="5632311"/>
          </a:xfrm>
          <a:prstGeom prst="rect">
            <a:avLst/>
          </a:prstGeom>
          <a:noFill/>
        </p:spPr>
        <p:txBody>
          <a:bodyPr wrap="square" rtlCol="0">
            <a:spAutoFit/>
          </a:bodyPr>
          <a:lstStyle/>
          <a:p>
            <a:r>
              <a:rPr lang="en-AU" sz="2000" dirty="0"/>
              <a:t>The 16-Bit Timer1 within the ATMEGA328P processor on the Arduino Uno board was used to measure the precise time of arrival of the received LoRa signal and the PPS pulse provided by the GNSS module.</a:t>
            </a:r>
          </a:p>
          <a:p>
            <a:endParaRPr lang="en-AU" sz="2000" dirty="0"/>
          </a:p>
          <a:p>
            <a:r>
              <a:rPr lang="en-AU" sz="2000" dirty="0"/>
              <a:t>The measurement of time was achieved by counting the number of clock cycles that occur between events with each clock cycle nominally measuring at 62.5ns (16MHz external oscillator with no external influences)</a:t>
            </a:r>
          </a:p>
          <a:p>
            <a:endParaRPr lang="en-AU" sz="2000" dirty="0"/>
          </a:p>
          <a:p>
            <a:r>
              <a:rPr lang="en-AU" sz="2000" dirty="0"/>
              <a:t>The number of clock cycles that occurred at a event are subtracted from the UTC time of the next GNSS PPS signal to occur which provides a common timing source between globally dispersed ground stations</a:t>
            </a:r>
          </a:p>
          <a:p>
            <a:endParaRPr lang="en-AU" sz="2000" dirty="0"/>
          </a:p>
          <a:p>
            <a:r>
              <a:rPr lang="en-AU" sz="2000" dirty="0"/>
              <a:t>The identified sources of uncertainty in the time measurement were:</a:t>
            </a:r>
          </a:p>
          <a:p>
            <a:endParaRPr lang="en-AU" sz="2000" dirty="0"/>
          </a:p>
          <a:p>
            <a:pPr marL="457200" indent="-457200">
              <a:buFont typeface="+mj-lt"/>
              <a:buAutoNum type="arabicPeriod"/>
            </a:pPr>
            <a:r>
              <a:rPr lang="en-AU" sz="2000" dirty="0"/>
              <a:t>The resolution of using the Arduino built-in timing function, </a:t>
            </a:r>
            <a:r>
              <a:rPr lang="en-AU" sz="2000" i="1" dirty="0"/>
              <a:t>micros()</a:t>
            </a:r>
          </a:p>
          <a:p>
            <a:pPr marL="457200" indent="-457200">
              <a:buFont typeface="+mj-lt"/>
              <a:buAutoNum type="arabicPeriod"/>
            </a:pPr>
            <a:r>
              <a:rPr lang="en-AU" sz="2000" dirty="0"/>
              <a:t>The number of clock cycles taken to carry out a Interrupt Service Routine (ISR)</a:t>
            </a:r>
          </a:p>
          <a:p>
            <a:pPr marL="457200" indent="-457200">
              <a:buFont typeface="+mj-lt"/>
              <a:buAutoNum type="arabicPeriod"/>
            </a:pPr>
            <a:r>
              <a:rPr lang="en-AU" sz="2000" dirty="0"/>
              <a:t>The drift in the oscillator frequency due to temperature, tolerances and other sources of error</a:t>
            </a:r>
          </a:p>
          <a:p>
            <a:pPr marL="457200" indent="-457200">
              <a:buFont typeface="+mj-lt"/>
              <a:buAutoNum type="arabicPeriod"/>
            </a:pPr>
            <a:r>
              <a:rPr lang="en-AU" sz="2000" dirty="0"/>
              <a:t>The tolerance of the GNSS PPS signal</a:t>
            </a:r>
          </a:p>
          <a:p>
            <a:pPr marL="457200" indent="-457200">
              <a:buFont typeface="+mj-lt"/>
              <a:buAutoNum type="arabicPeriod"/>
            </a:pPr>
            <a:r>
              <a:rPr lang="en-AU" sz="2000" dirty="0"/>
              <a:t>The accuracy of the ground station GNSS position</a:t>
            </a:r>
          </a:p>
          <a:p>
            <a:pPr marL="457200" indent="-457200">
              <a:buFont typeface="+mj-lt"/>
              <a:buAutoNum type="arabicPeriod"/>
            </a:pPr>
            <a:r>
              <a:rPr lang="en-AU" sz="2000" dirty="0"/>
              <a:t>The time taken for the LoRa module in-built software to process and make the data available</a:t>
            </a:r>
          </a:p>
          <a:p>
            <a:pPr marL="457200" indent="-457200">
              <a:buFont typeface="+mj-lt"/>
              <a:buAutoNum type="arabicPeriod"/>
            </a:pPr>
            <a:r>
              <a:rPr lang="en-AU" sz="2000" dirty="0"/>
              <a:t>The resolution of the external </a:t>
            </a:r>
            <a:r>
              <a:rPr lang="en-AU" sz="2000" dirty="0" err="1"/>
              <a:t>osciallator</a:t>
            </a:r>
            <a:endParaRPr lang="en-AU" sz="2000" dirty="0"/>
          </a:p>
        </p:txBody>
      </p:sp>
    </p:spTree>
    <p:extLst>
      <p:ext uri="{BB962C8B-B14F-4D97-AF65-F5344CB8AC3E}">
        <p14:creationId xmlns:p14="http://schemas.microsoft.com/office/powerpoint/2010/main" val="11437465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Ground receiving station</a:t>
            </a:r>
          </a:p>
        </p:txBody>
      </p:sp>
      <p:pic>
        <p:nvPicPr>
          <p:cNvPr id="3" name="Picture 2">
            <a:extLst>
              <a:ext uri="{FF2B5EF4-FFF2-40B4-BE49-F238E27FC236}">
                <a16:creationId xmlns:a16="http://schemas.microsoft.com/office/drawing/2014/main" id="{4EA00E16-33B6-4C98-B119-718682247C50}"/>
              </a:ext>
            </a:extLst>
          </p:cNvPr>
          <p:cNvPicPr>
            <a:picLocks noChangeAspect="1"/>
          </p:cNvPicPr>
          <p:nvPr/>
        </p:nvPicPr>
        <p:blipFill>
          <a:blip r:embed="rId2"/>
          <a:stretch>
            <a:fillRect/>
          </a:stretch>
        </p:blipFill>
        <p:spPr>
          <a:xfrm>
            <a:off x="1628260" y="947024"/>
            <a:ext cx="8935479" cy="5910976"/>
          </a:xfrm>
          <a:prstGeom prst="rect">
            <a:avLst/>
          </a:prstGeom>
        </p:spPr>
      </p:pic>
    </p:spTree>
    <p:extLst>
      <p:ext uri="{BB962C8B-B14F-4D97-AF65-F5344CB8AC3E}">
        <p14:creationId xmlns:p14="http://schemas.microsoft.com/office/powerpoint/2010/main" val="38134895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Ground receiving station</a:t>
            </a:r>
          </a:p>
        </p:txBody>
      </p:sp>
      <p:sp>
        <p:nvSpPr>
          <p:cNvPr id="5" name="TextBox 4">
            <a:extLst>
              <a:ext uri="{FF2B5EF4-FFF2-40B4-BE49-F238E27FC236}">
                <a16:creationId xmlns:a16="http://schemas.microsoft.com/office/drawing/2014/main" id="{A2046B9F-4019-495E-AEED-6A71B0D32AF6}"/>
              </a:ext>
            </a:extLst>
          </p:cNvPr>
          <p:cNvSpPr txBox="1"/>
          <p:nvPr/>
        </p:nvSpPr>
        <p:spPr>
          <a:xfrm>
            <a:off x="534256" y="1213218"/>
            <a:ext cx="11332396" cy="5632311"/>
          </a:xfrm>
          <a:prstGeom prst="rect">
            <a:avLst/>
          </a:prstGeom>
          <a:noFill/>
        </p:spPr>
        <p:txBody>
          <a:bodyPr wrap="square" rtlCol="0">
            <a:spAutoFit/>
          </a:bodyPr>
          <a:lstStyle/>
          <a:p>
            <a:r>
              <a:rPr lang="en-AU" sz="2000" dirty="0"/>
              <a:t>The ground station software is a reactive cycle which begins when an external interrupt on the Arduino Uno pin 2 is received from the LoRa module (first identification packet is received):</a:t>
            </a:r>
          </a:p>
          <a:p>
            <a:endParaRPr lang="en-AU" sz="2000" dirty="0"/>
          </a:p>
          <a:p>
            <a:pPr marL="342900" indent="-342900">
              <a:buFont typeface="Arial" panose="020B0604020202020204" pitchFamily="34" charset="0"/>
              <a:buChar char="•"/>
            </a:pPr>
            <a:r>
              <a:rPr lang="en-AU" sz="2000" dirty="0"/>
              <a:t>The TIMER1 is reset and the </a:t>
            </a:r>
            <a:r>
              <a:rPr lang="en-AU" sz="2000" dirty="0" err="1"/>
              <a:t>RX’ed</a:t>
            </a:r>
            <a:r>
              <a:rPr lang="en-AU" sz="2000" dirty="0"/>
              <a:t> identification data is stored</a:t>
            </a:r>
          </a:p>
          <a:p>
            <a:pPr marL="342900" indent="-342900">
              <a:buFont typeface="Arial" panose="020B0604020202020204" pitchFamily="34" charset="0"/>
              <a:buChar char="•"/>
            </a:pPr>
            <a:r>
              <a:rPr lang="en-AU" sz="2000" dirty="0"/>
              <a:t>At the next Pin 2 interrupt (2</a:t>
            </a:r>
            <a:r>
              <a:rPr lang="en-AU" sz="2000" baseline="30000" dirty="0"/>
              <a:t>nd</a:t>
            </a:r>
            <a:r>
              <a:rPr lang="en-AU" sz="2000" dirty="0"/>
              <a:t> Identification packet), the number of clock cycles that has occurred is stored and the </a:t>
            </a:r>
            <a:r>
              <a:rPr lang="en-AU" sz="2000" dirty="0" err="1"/>
              <a:t>RX’ed</a:t>
            </a:r>
            <a:r>
              <a:rPr lang="en-AU" sz="2000" dirty="0"/>
              <a:t> data is saved</a:t>
            </a:r>
          </a:p>
          <a:p>
            <a:pPr marL="342900" indent="-342900">
              <a:buFont typeface="Arial" panose="020B0604020202020204" pitchFamily="34" charset="0"/>
              <a:buChar char="•"/>
            </a:pPr>
            <a:r>
              <a:rPr lang="en-AU" sz="2000" dirty="0"/>
              <a:t>This process is received for the next 2 radio packets (3</a:t>
            </a:r>
            <a:r>
              <a:rPr lang="en-AU" sz="2000" baseline="30000" dirty="0"/>
              <a:t>rd</a:t>
            </a:r>
            <a:r>
              <a:rPr lang="en-AU" sz="2000" dirty="0"/>
              <a:t> and 4</a:t>
            </a:r>
            <a:r>
              <a:rPr lang="en-AU" sz="2000" baseline="30000" dirty="0"/>
              <a:t>th</a:t>
            </a:r>
            <a:r>
              <a:rPr lang="en-AU" sz="2000" dirty="0"/>
              <a:t> identification packet)</a:t>
            </a:r>
          </a:p>
          <a:p>
            <a:pPr marL="342900" indent="-342900">
              <a:buFont typeface="Arial" panose="020B0604020202020204" pitchFamily="34" charset="0"/>
              <a:buChar char="•"/>
            </a:pPr>
            <a:r>
              <a:rPr lang="en-AU" sz="2000" dirty="0"/>
              <a:t>For the next packet (telemetry data), the same process occurs with the telemetry data being saved</a:t>
            </a:r>
          </a:p>
          <a:p>
            <a:pPr marL="342900" indent="-342900">
              <a:buFont typeface="Arial" panose="020B0604020202020204" pitchFamily="34" charset="0"/>
              <a:buChar char="•"/>
            </a:pPr>
            <a:endParaRPr lang="en-AU" sz="2000" dirty="0"/>
          </a:p>
          <a:p>
            <a:r>
              <a:rPr lang="en-AU" sz="2000" dirty="0"/>
              <a:t>When the 5 radio packets have been received, the ground station waits for the next PPS signal to arrive from the GNSS module: to perform an external interrupt on the Uno Pin 3:</a:t>
            </a:r>
          </a:p>
          <a:p>
            <a:pPr marL="342900" indent="-342900">
              <a:buFont typeface="Arial" panose="020B0604020202020204" pitchFamily="34" charset="0"/>
              <a:buChar char="•"/>
            </a:pPr>
            <a:r>
              <a:rPr lang="en-AU" sz="2000" dirty="0"/>
              <a:t>When the first PPS signal arrives, the number of clock cycles since the arrival of the first </a:t>
            </a:r>
            <a:r>
              <a:rPr lang="en-AU" sz="2000" dirty="0" err="1"/>
              <a:t>RX’ed</a:t>
            </a:r>
            <a:r>
              <a:rPr lang="en-AU" sz="2000" dirty="0"/>
              <a:t> signal is saved</a:t>
            </a:r>
          </a:p>
          <a:p>
            <a:pPr marL="342900" indent="-342900">
              <a:buFont typeface="Arial" panose="020B0604020202020204" pitchFamily="34" charset="0"/>
              <a:buChar char="•"/>
            </a:pPr>
            <a:r>
              <a:rPr lang="en-AU" sz="2000" dirty="0"/>
              <a:t>The current GNSS data is read (ground station latitude, longitude &amp; altitude and the UTC date &amp; time)</a:t>
            </a:r>
          </a:p>
          <a:p>
            <a:pPr marL="342900" indent="-342900">
              <a:buFont typeface="Arial" panose="020B0604020202020204" pitchFamily="34" charset="0"/>
              <a:buChar char="•"/>
            </a:pPr>
            <a:r>
              <a:rPr lang="en-AU" sz="2000" dirty="0"/>
              <a:t>For the next three PPS signals, the number of clock cycles are saved\</a:t>
            </a:r>
          </a:p>
          <a:p>
            <a:pPr marL="342900" indent="-342900">
              <a:buFont typeface="Arial" panose="020B0604020202020204" pitchFamily="34" charset="0"/>
              <a:buChar char="•"/>
            </a:pPr>
            <a:endParaRPr lang="en-AU" sz="2000" dirty="0"/>
          </a:p>
          <a:p>
            <a:r>
              <a:rPr lang="en-AU" sz="2000" dirty="0"/>
              <a:t>All collected data is then passed through the serial connection to the computer for post processing and the software cycle is reset </a:t>
            </a:r>
          </a:p>
        </p:txBody>
      </p:sp>
    </p:spTree>
    <p:extLst>
      <p:ext uri="{BB962C8B-B14F-4D97-AF65-F5344CB8AC3E}">
        <p14:creationId xmlns:p14="http://schemas.microsoft.com/office/powerpoint/2010/main" val="4955850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Ground receiving station</a:t>
            </a:r>
          </a:p>
        </p:txBody>
      </p:sp>
      <p:sp>
        <p:nvSpPr>
          <p:cNvPr id="5" name="TextBox 4">
            <a:extLst>
              <a:ext uri="{FF2B5EF4-FFF2-40B4-BE49-F238E27FC236}">
                <a16:creationId xmlns:a16="http://schemas.microsoft.com/office/drawing/2014/main" id="{A2046B9F-4019-495E-AEED-6A71B0D32AF6}"/>
              </a:ext>
            </a:extLst>
          </p:cNvPr>
          <p:cNvSpPr txBox="1"/>
          <p:nvPr/>
        </p:nvSpPr>
        <p:spPr>
          <a:xfrm>
            <a:off x="534256" y="1213218"/>
            <a:ext cx="11332396" cy="5324535"/>
          </a:xfrm>
          <a:prstGeom prst="rect">
            <a:avLst/>
          </a:prstGeom>
          <a:noFill/>
        </p:spPr>
        <p:txBody>
          <a:bodyPr wrap="square" rtlCol="0">
            <a:spAutoFit/>
          </a:bodyPr>
          <a:lstStyle/>
          <a:p>
            <a:r>
              <a:rPr lang="en-AU" sz="2000" dirty="0"/>
              <a:t>The testing of the ground station identified the following uncertainty in timing or distance measurement:</a:t>
            </a:r>
          </a:p>
          <a:p>
            <a:endParaRPr lang="en-AU" sz="2000" dirty="0"/>
          </a:p>
          <a:p>
            <a:pPr marL="342900" indent="-342900">
              <a:buFont typeface="Arial" panose="020B0604020202020204" pitchFamily="34" charset="0"/>
              <a:buChar char="•"/>
            </a:pPr>
            <a:r>
              <a:rPr lang="en-AU" sz="2000" dirty="0"/>
              <a:t>±3 clock cycles in using the TIMER1 measurement, equates to 56.5m</a:t>
            </a:r>
          </a:p>
          <a:p>
            <a:pPr marL="342900" indent="-342900">
              <a:buFont typeface="Arial" panose="020B0604020202020204" pitchFamily="34" charset="0"/>
              <a:buChar char="•"/>
            </a:pPr>
            <a:r>
              <a:rPr lang="en-AU" sz="2000" dirty="0"/>
              <a:t>30ns tolerance of the GNSS PPS signal, equates to 9m</a:t>
            </a:r>
          </a:p>
          <a:p>
            <a:pPr marL="342900" indent="-342900">
              <a:buFont typeface="Arial" panose="020B0604020202020204" pitchFamily="34" charset="0"/>
              <a:buChar char="•"/>
            </a:pPr>
            <a:r>
              <a:rPr lang="en-AU" sz="2000" dirty="0"/>
              <a:t>Tolerance of the GNSS position, 10m</a:t>
            </a:r>
          </a:p>
          <a:p>
            <a:pPr marL="342900" indent="-342900">
              <a:buFont typeface="Arial" panose="020B0604020202020204" pitchFamily="34" charset="0"/>
              <a:buChar char="•"/>
            </a:pPr>
            <a:r>
              <a:rPr lang="en-AU" sz="2000" dirty="0"/>
              <a:t>5µs difference in LoRa processing time between 2 modules, 1.2km</a:t>
            </a:r>
          </a:p>
          <a:p>
            <a:pPr marL="342900" indent="-342900">
              <a:buFont typeface="Arial" panose="020B0604020202020204" pitchFamily="34" charset="0"/>
              <a:buChar char="•"/>
            </a:pPr>
            <a:endParaRPr lang="en-AU" sz="2000" dirty="0"/>
          </a:p>
          <a:p>
            <a:r>
              <a:rPr lang="en-AU" sz="2000" dirty="0"/>
              <a:t>The total expected uncertainty when measuring the difference of time arrival between two ground stations was estimated to be 5.25µs, which equates to an error of 1.575kms when estimating the position using the DTOA ranging technique.</a:t>
            </a:r>
          </a:p>
          <a:p>
            <a:endParaRPr lang="en-AU" sz="2000" dirty="0"/>
          </a:p>
          <a:p>
            <a:r>
              <a:rPr lang="en-AU" sz="2000" dirty="0"/>
              <a:t>It was found during the final verification testing that the uncertainty in determining the time of arrival was 1.5ms to 1.7ms which is a distance calculation error of 450-510ms.</a:t>
            </a:r>
          </a:p>
          <a:p>
            <a:endParaRPr lang="en-AU" sz="2000" dirty="0"/>
          </a:p>
          <a:p>
            <a:r>
              <a:rPr lang="en-AU" sz="2000" dirty="0"/>
              <a:t>The mostly likely cause of the large increase in uncertainty is the method in which the clock counting ISR is implemented in the complex ground receiving station software cycle. Further investigation into the clock counting ISR method is required with a focus on using timer capture mode</a:t>
            </a:r>
          </a:p>
        </p:txBody>
      </p:sp>
    </p:spTree>
    <p:extLst>
      <p:ext uri="{BB962C8B-B14F-4D97-AF65-F5344CB8AC3E}">
        <p14:creationId xmlns:p14="http://schemas.microsoft.com/office/powerpoint/2010/main" val="34737777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Conclusion</a:t>
            </a:r>
          </a:p>
        </p:txBody>
      </p:sp>
      <p:sp>
        <p:nvSpPr>
          <p:cNvPr id="5" name="TextBox 4">
            <a:extLst>
              <a:ext uri="{FF2B5EF4-FFF2-40B4-BE49-F238E27FC236}">
                <a16:creationId xmlns:a16="http://schemas.microsoft.com/office/drawing/2014/main" id="{A2046B9F-4019-495E-AEED-6A71B0D32AF6}"/>
              </a:ext>
            </a:extLst>
          </p:cNvPr>
          <p:cNvSpPr txBox="1"/>
          <p:nvPr/>
        </p:nvSpPr>
        <p:spPr>
          <a:xfrm>
            <a:off x="534256" y="1213218"/>
            <a:ext cx="11332396" cy="4708981"/>
          </a:xfrm>
          <a:prstGeom prst="rect">
            <a:avLst/>
          </a:prstGeom>
          <a:noFill/>
        </p:spPr>
        <p:txBody>
          <a:bodyPr wrap="square" rtlCol="0">
            <a:spAutoFit/>
          </a:bodyPr>
          <a:lstStyle/>
          <a:p>
            <a:r>
              <a:rPr lang="en-GB" sz="2000" dirty="0"/>
              <a:t>The aim of this project was to produce an initial prototype design for a self-contained and independent radio beacon that can transfer satellite identification and telemetry data from a small satellite in a LEO to a ground receiving station with the project extended to include a ground station tracking function.</a:t>
            </a:r>
          </a:p>
          <a:p>
            <a:endParaRPr lang="en-GB" sz="2000" dirty="0"/>
          </a:p>
          <a:p>
            <a:r>
              <a:rPr lang="en-GB" sz="2000" dirty="0"/>
              <a:t>The Satellite radio beacon prototype design has been tested and verified to be capable of </a:t>
            </a:r>
          </a:p>
          <a:p>
            <a:pPr marL="342900" indent="-342900">
              <a:buFont typeface="Arial" panose="020B0604020202020204" pitchFamily="34" charset="0"/>
              <a:buChar char="•"/>
            </a:pPr>
            <a:r>
              <a:rPr lang="en-GB" sz="2000" dirty="0"/>
              <a:t>Operating with no input from any other satellite system</a:t>
            </a:r>
          </a:p>
          <a:p>
            <a:pPr marL="342900" indent="-342900">
              <a:buFont typeface="Arial" panose="020B0604020202020204" pitchFamily="34" charset="0"/>
              <a:buChar char="•"/>
            </a:pPr>
            <a:r>
              <a:rPr lang="en-GB" sz="2000" dirty="0"/>
              <a:t>Collecting telemetry data from any other satellite system</a:t>
            </a:r>
          </a:p>
          <a:p>
            <a:pPr marL="342900" indent="-342900">
              <a:buFont typeface="Arial" panose="020B0604020202020204" pitchFamily="34" charset="0"/>
              <a:buChar char="•"/>
            </a:pPr>
            <a:r>
              <a:rPr lang="en-GB" sz="2000" dirty="0"/>
              <a:t>Sustaining beacon operation using a singular solar panel</a:t>
            </a:r>
          </a:p>
          <a:p>
            <a:pPr marL="342900" indent="-342900">
              <a:buFont typeface="Arial" panose="020B0604020202020204" pitchFamily="34" charset="0"/>
              <a:buChar char="•"/>
            </a:pPr>
            <a:r>
              <a:rPr lang="en-GB" sz="2000" dirty="0"/>
              <a:t>Executing a command received from a ground station</a:t>
            </a:r>
          </a:p>
          <a:p>
            <a:pPr marL="342900" indent="-342900">
              <a:buFont typeface="Arial" panose="020B0604020202020204" pitchFamily="34" charset="0"/>
              <a:buChar char="•"/>
            </a:pPr>
            <a:r>
              <a:rPr lang="en-GB" sz="2000" dirty="0"/>
              <a:t>Transferring data reliably for a slant range distance of 2000km</a:t>
            </a:r>
          </a:p>
          <a:p>
            <a:pPr marL="342900" indent="-342900">
              <a:buFont typeface="Arial" panose="020B0604020202020204" pitchFamily="34" charset="0"/>
              <a:buChar char="•"/>
            </a:pPr>
            <a:endParaRPr lang="en-GB" sz="2000" dirty="0"/>
          </a:p>
          <a:p>
            <a:r>
              <a:rPr lang="en-GB" sz="2000" dirty="0"/>
              <a:t>The ground station protype design was capable of transmitting command data to the satellite beacon and receiving the transmitted satellite identification and telemetry data. The testing of the ground station indicated that the satellite positional uncertainty was 1.5kms when using the TDOA trilateration calculation method with the final verification testing revealing an uncertainty of 450-510kms.</a:t>
            </a:r>
            <a:endParaRPr lang="en-AU" sz="2000" dirty="0"/>
          </a:p>
        </p:txBody>
      </p:sp>
    </p:spTree>
    <p:extLst>
      <p:ext uri="{BB962C8B-B14F-4D97-AF65-F5344CB8AC3E}">
        <p14:creationId xmlns:p14="http://schemas.microsoft.com/office/powerpoint/2010/main" val="22007983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Introduction</a:t>
            </a:r>
          </a:p>
        </p:txBody>
      </p:sp>
      <p:pic>
        <p:nvPicPr>
          <p:cNvPr id="10" name="Content Placeholder 9">
            <a:extLst>
              <a:ext uri="{FF2B5EF4-FFF2-40B4-BE49-F238E27FC236}">
                <a16:creationId xmlns:a16="http://schemas.microsoft.com/office/drawing/2014/main" id="{9C2D8DC4-F851-441C-B5CB-FCC4D8BA387B}"/>
              </a:ext>
            </a:extLst>
          </p:cNvPr>
          <p:cNvPicPr>
            <a:picLocks noGrp="1" noChangeAspect="1"/>
          </p:cNvPicPr>
          <p:nvPr>
            <p:ph idx="1"/>
          </p:nvPr>
        </p:nvPicPr>
        <p:blipFill>
          <a:blip r:embed="rId2"/>
          <a:stretch>
            <a:fillRect/>
          </a:stretch>
        </p:blipFill>
        <p:spPr>
          <a:xfrm>
            <a:off x="5432967" y="1455755"/>
            <a:ext cx="6154348" cy="4351338"/>
          </a:xfrm>
          <a:prstGeom prst="rect">
            <a:avLst/>
          </a:prstGeom>
        </p:spPr>
      </p:pic>
      <p:sp>
        <p:nvSpPr>
          <p:cNvPr id="12" name="TextBox 11">
            <a:extLst>
              <a:ext uri="{FF2B5EF4-FFF2-40B4-BE49-F238E27FC236}">
                <a16:creationId xmlns:a16="http://schemas.microsoft.com/office/drawing/2014/main" id="{8501D6CF-149D-4DD9-9DE4-4EAF78094F12}"/>
              </a:ext>
            </a:extLst>
          </p:cNvPr>
          <p:cNvSpPr txBox="1"/>
          <p:nvPr/>
        </p:nvSpPr>
        <p:spPr>
          <a:xfrm>
            <a:off x="5585716" y="5576260"/>
            <a:ext cx="6286072" cy="461665"/>
          </a:xfrm>
          <a:prstGeom prst="rect">
            <a:avLst/>
          </a:prstGeom>
          <a:noFill/>
        </p:spPr>
        <p:txBody>
          <a:bodyPr wrap="square" rtlCol="0">
            <a:spAutoFit/>
          </a:bodyPr>
          <a:lstStyle/>
          <a:p>
            <a:pPr algn="ctr"/>
            <a:r>
              <a:rPr lang="en-AU" sz="1200" dirty="0"/>
              <a:t>Source: Space Works, 2020 Nano/Microsatellite market forecast, 10</a:t>
            </a:r>
            <a:r>
              <a:rPr lang="en-AU" sz="1200" baseline="30000" dirty="0"/>
              <a:t>th</a:t>
            </a:r>
            <a:r>
              <a:rPr lang="en-AU" sz="1200" dirty="0"/>
              <a:t> edition, </a:t>
            </a:r>
          </a:p>
          <a:p>
            <a:pPr algn="ctr"/>
            <a:r>
              <a:rPr lang="en-AU" sz="1200" dirty="0"/>
              <a:t>Accessed at: </a:t>
            </a:r>
            <a:r>
              <a:rPr lang="en-AU" sz="1200" dirty="0">
                <a:hlinkClick r:id="rId3"/>
              </a:rPr>
              <a:t>https://www.spaceworks.aero/nano-microsatellite-forecast-10th-edition-2020/</a:t>
            </a:r>
            <a:endParaRPr lang="en-AU" sz="1200" dirty="0"/>
          </a:p>
        </p:txBody>
      </p:sp>
      <p:sp>
        <p:nvSpPr>
          <p:cNvPr id="13" name="TextBox 12">
            <a:extLst>
              <a:ext uri="{FF2B5EF4-FFF2-40B4-BE49-F238E27FC236}">
                <a16:creationId xmlns:a16="http://schemas.microsoft.com/office/drawing/2014/main" id="{9C607AA3-21C8-4DA8-8FBD-197E73043566}"/>
              </a:ext>
            </a:extLst>
          </p:cNvPr>
          <p:cNvSpPr txBox="1"/>
          <p:nvPr/>
        </p:nvSpPr>
        <p:spPr>
          <a:xfrm>
            <a:off x="107879" y="2760004"/>
            <a:ext cx="5645649" cy="2185214"/>
          </a:xfrm>
          <a:prstGeom prst="rect">
            <a:avLst/>
          </a:prstGeom>
          <a:noFill/>
        </p:spPr>
        <p:txBody>
          <a:bodyPr wrap="square" rtlCol="0">
            <a:spAutoFit/>
          </a:bodyPr>
          <a:lstStyle/>
          <a:p>
            <a:r>
              <a:rPr lang="en-AU" sz="2400" b="1" dirty="0"/>
              <a:t>“</a:t>
            </a:r>
            <a:r>
              <a:rPr lang="en-GB" sz="2400" b="1" dirty="0"/>
              <a:t>mission success rates average 45 percent and 77 percent between academia and industry, respectively. Missions were deemed a success if the CubeSat operated on orbit for 60 days or longer”</a:t>
            </a:r>
          </a:p>
          <a:p>
            <a:r>
              <a:rPr lang="en-AU" sz="1600" dirty="0"/>
              <a:t>U.S. Space program Mission Assurance Improvement Workshop</a:t>
            </a:r>
          </a:p>
        </p:txBody>
      </p:sp>
    </p:spTree>
    <p:extLst>
      <p:ext uri="{BB962C8B-B14F-4D97-AF65-F5344CB8AC3E}">
        <p14:creationId xmlns:p14="http://schemas.microsoft.com/office/powerpoint/2010/main" val="17017226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Recommendations</a:t>
            </a:r>
          </a:p>
        </p:txBody>
      </p:sp>
      <p:sp>
        <p:nvSpPr>
          <p:cNvPr id="5" name="TextBox 4">
            <a:extLst>
              <a:ext uri="{FF2B5EF4-FFF2-40B4-BE49-F238E27FC236}">
                <a16:creationId xmlns:a16="http://schemas.microsoft.com/office/drawing/2014/main" id="{A2046B9F-4019-495E-AEED-6A71B0D32AF6}"/>
              </a:ext>
            </a:extLst>
          </p:cNvPr>
          <p:cNvSpPr txBox="1"/>
          <p:nvPr/>
        </p:nvSpPr>
        <p:spPr>
          <a:xfrm>
            <a:off x="534256" y="1213218"/>
            <a:ext cx="11332396" cy="4708981"/>
          </a:xfrm>
          <a:prstGeom prst="rect">
            <a:avLst/>
          </a:prstGeom>
          <a:noFill/>
        </p:spPr>
        <p:txBody>
          <a:bodyPr wrap="square" rtlCol="0">
            <a:spAutoFit/>
          </a:bodyPr>
          <a:lstStyle/>
          <a:p>
            <a:r>
              <a:rPr lang="en-AU" sz="2000" dirty="0"/>
              <a:t>The initial design for the small satellite UHF radio beacon system has proven the concept for the small satellite Identification, Telemetry and Control but further investigation of the ground receiving station is required to obtain a reliable and accurate tracking function</a:t>
            </a:r>
          </a:p>
          <a:p>
            <a:endParaRPr lang="en-AU" sz="2000" dirty="0"/>
          </a:p>
          <a:p>
            <a:r>
              <a:rPr lang="en-AU" sz="2000" dirty="0"/>
              <a:t>To reduce the uncertainty in the satellites positional calculation requires a reduction in the level of uncertainty in the time measurement technique. It is suspected that the large increase in time measurement uncertainty is a result of the implementation of the processor clock counting technique in the ground receive station software.</a:t>
            </a:r>
          </a:p>
          <a:p>
            <a:endParaRPr lang="en-AU" sz="2000" dirty="0"/>
          </a:p>
          <a:p>
            <a:r>
              <a:rPr lang="en-AU" sz="2000" dirty="0"/>
              <a:t>If the uncertainty of the satellites position can be reduced to an acceptable level then the development can continue on the system to:</a:t>
            </a:r>
          </a:p>
          <a:p>
            <a:pPr marL="342900" indent="-342900">
              <a:buFont typeface="Arial" panose="020B0604020202020204" pitchFamily="34" charset="0"/>
              <a:buChar char="•"/>
            </a:pPr>
            <a:r>
              <a:rPr lang="en-AU" sz="2000" dirty="0"/>
              <a:t>Implement a TDOA algorithm that calculates estimated position based on Latitude/Longitude position</a:t>
            </a:r>
          </a:p>
          <a:p>
            <a:pPr marL="342900" indent="-342900">
              <a:buFont typeface="Arial" panose="020B0604020202020204" pitchFamily="34" charset="0"/>
              <a:buChar char="•"/>
            </a:pPr>
            <a:r>
              <a:rPr lang="en-AU" sz="2000" dirty="0"/>
              <a:t>Develop a user interface program for the ground receiving station</a:t>
            </a:r>
          </a:p>
          <a:p>
            <a:pPr marL="342900" indent="-342900">
              <a:buFont typeface="Arial" panose="020B0604020202020204" pitchFamily="34" charset="0"/>
              <a:buChar char="•"/>
            </a:pPr>
            <a:r>
              <a:rPr lang="en-AU" sz="2000" dirty="0"/>
              <a:t>Develop a server system for the collection and processing of ground station gathered data</a:t>
            </a:r>
          </a:p>
          <a:p>
            <a:pPr marL="342900" indent="-342900">
              <a:buFont typeface="Arial" panose="020B0604020202020204" pitchFamily="34" charset="0"/>
              <a:buChar char="•"/>
            </a:pPr>
            <a:r>
              <a:rPr lang="en-AU" sz="2000" dirty="0"/>
              <a:t>Produce a satellite radio beacon design ready for space operation testing</a:t>
            </a:r>
          </a:p>
        </p:txBody>
      </p:sp>
    </p:spTree>
    <p:extLst>
      <p:ext uri="{BB962C8B-B14F-4D97-AF65-F5344CB8AC3E}">
        <p14:creationId xmlns:p14="http://schemas.microsoft.com/office/powerpoint/2010/main" val="2371890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Introduction</a:t>
            </a:r>
          </a:p>
        </p:txBody>
      </p:sp>
      <p:sp>
        <p:nvSpPr>
          <p:cNvPr id="9" name="Content Placeholder 8">
            <a:extLst>
              <a:ext uri="{FF2B5EF4-FFF2-40B4-BE49-F238E27FC236}">
                <a16:creationId xmlns:a16="http://schemas.microsoft.com/office/drawing/2014/main" id="{8B8F9AB6-1AAA-4A96-923B-78E60760B79C}"/>
              </a:ext>
            </a:extLst>
          </p:cNvPr>
          <p:cNvSpPr>
            <a:spLocks noGrp="1"/>
          </p:cNvSpPr>
          <p:nvPr>
            <p:ph idx="1"/>
          </p:nvPr>
        </p:nvSpPr>
        <p:spPr>
          <a:xfrm>
            <a:off x="838200" y="1181528"/>
            <a:ext cx="10515600" cy="4995435"/>
          </a:xfrm>
        </p:spPr>
        <p:txBody>
          <a:bodyPr>
            <a:normAutofit/>
          </a:bodyPr>
          <a:lstStyle/>
          <a:p>
            <a:pPr marL="0" indent="0">
              <a:buNone/>
            </a:pPr>
            <a:r>
              <a:rPr lang="en-AU" dirty="0"/>
              <a:t>The growing number of objects and the increase in uncontrollable space debris in the Low Earth Orbit (LEO) space environment has produced additional challenges for operating and monitoring in the LEO environment.</a:t>
            </a:r>
          </a:p>
          <a:p>
            <a:pPr marL="0" indent="0">
              <a:buNone/>
            </a:pPr>
            <a:r>
              <a:rPr lang="en-AU" b="1" dirty="0"/>
              <a:t>The problems that this project aims to address</a:t>
            </a:r>
          </a:p>
          <a:p>
            <a:pPr marL="514350" indent="-514350">
              <a:buFont typeface="+mj-lt"/>
              <a:buAutoNum type="arabicPeriod"/>
            </a:pPr>
            <a:r>
              <a:rPr lang="en-AU" dirty="0"/>
              <a:t>The increased demand on expensive ground monitoring equipment to maintain Space situational awareness (SSA) in the Low Earth Orbit (LEO) environment</a:t>
            </a:r>
          </a:p>
          <a:p>
            <a:pPr marL="514350" indent="-514350">
              <a:buFont typeface="+mj-lt"/>
              <a:buAutoNum type="arabicPeriod"/>
            </a:pPr>
            <a:r>
              <a:rPr lang="en-AU" dirty="0"/>
              <a:t>The large failure rate of small satellites operated in the LEO space environment</a:t>
            </a:r>
          </a:p>
          <a:p>
            <a:pPr marL="514350" indent="-514350">
              <a:buFont typeface="+mj-lt"/>
              <a:buAutoNum type="arabicPeriod"/>
            </a:pPr>
            <a:r>
              <a:rPr lang="en-AU" dirty="0"/>
              <a:t>The difficulties in identifying a small objects in the LEO environment</a:t>
            </a:r>
          </a:p>
          <a:p>
            <a:pPr lvl="1"/>
            <a:endParaRPr lang="en-AU" dirty="0"/>
          </a:p>
        </p:txBody>
      </p:sp>
    </p:spTree>
    <p:extLst>
      <p:ext uri="{BB962C8B-B14F-4D97-AF65-F5344CB8AC3E}">
        <p14:creationId xmlns:p14="http://schemas.microsoft.com/office/powerpoint/2010/main" val="3990486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Introduction</a:t>
            </a:r>
          </a:p>
        </p:txBody>
      </p:sp>
      <p:sp>
        <p:nvSpPr>
          <p:cNvPr id="9" name="Content Placeholder 8">
            <a:extLst>
              <a:ext uri="{FF2B5EF4-FFF2-40B4-BE49-F238E27FC236}">
                <a16:creationId xmlns:a16="http://schemas.microsoft.com/office/drawing/2014/main" id="{8B8F9AB6-1AAA-4A96-923B-78E60760B79C}"/>
              </a:ext>
            </a:extLst>
          </p:cNvPr>
          <p:cNvSpPr>
            <a:spLocks noGrp="1"/>
          </p:cNvSpPr>
          <p:nvPr>
            <p:ph idx="1"/>
          </p:nvPr>
        </p:nvSpPr>
        <p:spPr>
          <a:xfrm>
            <a:off x="838200" y="1181528"/>
            <a:ext cx="10515600" cy="4995435"/>
          </a:xfrm>
        </p:spPr>
        <p:txBody>
          <a:bodyPr/>
          <a:lstStyle/>
          <a:p>
            <a:pPr marL="0" indent="0">
              <a:buNone/>
            </a:pPr>
            <a:r>
              <a:rPr lang="en-AU" b="1" dirty="0"/>
              <a:t>What is required to address the problems:</a:t>
            </a:r>
          </a:p>
          <a:p>
            <a:pPr marL="0" indent="0">
              <a:buNone/>
            </a:pPr>
            <a:endParaRPr lang="en-AU" b="1" dirty="0"/>
          </a:p>
          <a:p>
            <a:pPr marL="514350" indent="-514350">
              <a:buFont typeface="+mj-lt"/>
              <a:buAutoNum type="arabicPeriod"/>
            </a:pPr>
            <a:r>
              <a:rPr lang="en-AU" dirty="0"/>
              <a:t>A cost-effective system of tracking active, End of Life and failed small satellites in the LEO environment.</a:t>
            </a:r>
          </a:p>
          <a:p>
            <a:pPr marL="514350" indent="-514350">
              <a:buFont typeface="+mj-lt"/>
              <a:buAutoNum type="arabicPeriod"/>
            </a:pPr>
            <a:r>
              <a:rPr lang="en-AU" dirty="0"/>
              <a:t>A method of obtaining the telemetry data of a small satellite irrespective of a failure in any other satellite system</a:t>
            </a:r>
          </a:p>
          <a:p>
            <a:pPr marL="514350" indent="-514350">
              <a:buFont typeface="+mj-lt"/>
              <a:buAutoNum type="arabicPeriod"/>
            </a:pPr>
            <a:r>
              <a:rPr lang="en-AU" dirty="0"/>
              <a:t>A better technique of uniquely identifying an object in LEO regardless of a failure in any other satellite system</a:t>
            </a:r>
          </a:p>
          <a:p>
            <a:pPr marL="514350" indent="-514350">
              <a:buFont typeface="+mj-lt"/>
              <a:buAutoNum type="arabicPeriod"/>
            </a:pPr>
            <a:r>
              <a:rPr lang="en-AU" dirty="0"/>
              <a:t>Providing an alternative communications pathway for a satellite control system redundancy</a:t>
            </a:r>
          </a:p>
          <a:p>
            <a:pPr marL="514350" indent="-514350">
              <a:buFont typeface="+mj-lt"/>
              <a:buAutoNum type="arabicPeriod"/>
            </a:pPr>
            <a:endParaRPr lang="en-AU" dirty="0"/>
          </a:p>
          <a:p>
            <a:pPr marL="514350" indent="-514350" algn="ctr">
              <a:buFont typeface="+mj-lt"/>
              <a:buAutoNum type="arabicPeriod"/>
            </a:pPr>
            <a:endParaRPr lang="en-AU" dirty="0"/>
          </a:p>
        </p:txBody>
      </p:sp>
    </p:spTree>
    <p:extLst>
      <p:ext uri="{BB962C8B-B14F-4D97-AF65-F5344CB8AC3E}">
        <p14:creationId xmlns:p14="http://schemas.microsoft.com/office/powerpoint/2010/main" val="177596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Introduction</a:t>
            </a:r>
          </a:p>
        </p:txBody>
      </p:sp>
      <p:sp>
        <p:nvSpPr>
          <p:cNvPr id="9" name="Content Placeholder 8">
            <a:extLst>
              <a:ext uri="{FF2B5EF4-FFF2-40B4-BE49-F238E27FC236}">
                <a16:creationId xmlns:a16="http://schemas.microsoft.com/office/drawing/2014/main" id="{8B8F9AB6-1AAA-4A96-923B-78E60760B79C}"/>
              </a:ext>
            </a:extLst>
          </p:cNvPr>
          <p:cNvSpPr>
            <a:spLocks noGrp="1"/>
          </p:cNvSpPr>
          <p:nvPr>
            <p:ph idx="1"/>
          </p:nvPr>
        </p:nvSpPr>
        <p:spPr>
          <a:xfrm>
            <a:off x="838200" y="1181528"/>
            <a:ext cx="10515600" cy="4995435"/>
          </a:xfrm>
        </p:spPr>
        <p:txBody>
          <a:bodyPr/>
          <a:lstStyle/>
          <a:p>
            <a:pPr marL="0" indent="0">
              <a:buNone/>
            </a:pPr>
            <a:r>
              <a:rPr lang="en-AU" b="1" dirty="0"/>
              <a:t>The purpose of this project</a:t>
            </a:r>
          </a:p>
          <a:p>
            <a:pPr marL="0" indent="0">
              <a:buNone/>
            </a:pPr>
            <a:r>
              <a:rPr lang="en-AU" dirty="0"/>
              <a:t>To design a self-sufficient, independent satellite radio beacon system in which: </a:t>
            </a:r>
          </a:p>
          <a:p>
            <a:r>
              <a:rPr lang="en-AU" dirty="0"/>
              <a:t>Satellite identification and telemetry data can be transmitted from the satellite radio beacon to a ground receiving station</a:t>
            </a:r>
          </a:p>
          <a:p>
            <a:r>
              <a:rPr lang="en-AU" dirty="0"/>
              <a:t>A control command can be transmitted from a ground station to the radio beacon</a:t>
            </a:r>
          </a:p>
          <a:p>
            <a:r>
              <a:rPr lang="en-AU" dirty="0"/>
              <a:t>The satellite radio beacon can provide a UHF RF signal that can be tracked by multiple cost-effective, graphically dispersed ground receiving stations</a:t>
            </a:r>
          </a:p>
        </p:txBody>
      </p:sp>
    </p:spTree>
    <p:extLst>
      <p:ext uri="{BB962C8B-B14F-4D97-AF65-F5344CB8AC3E}">
        <p14:creationId xmlns:p14="http://schemas.microsoft.com/office/powerpoint/2010/main" val="2301395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dirty="0"/>
              <a:t>Introduction</a:t>
            </a:r>
          </a:p>
        </p:txBody>
      </p:sp>
      <p:sp>
        <p:nvSpPr>
          <p:cNvPr id="9" name="Content Placeholder 8">
            <a:extLst>
              <a:ext uri="{FF2B5EF4-FFF2-40B4-BE49-F238E27FC236}">
                <a16:creationId xmlns:a16="http://schemas.microsoft.com/office/drawing/2014/main" id="{8B8F9AB6-1AAA-4A96-923B-78E60760B79C}"/>
              </a:ext>
            </a:extLst>
          </p:cNvPr>
          <p:cNvSpPr>
            <a:spLocks noGrp="1"/>
          </p:cNvSpPr>
          <p:nvPr>
            <p:ph idx="1"/>
          </p:nvPr>
        </p:nvSpPr>
        <p:spPr>
          <a:xfrm>
            <a:off x="838200" y="1181529"/>
            <a:ext cx="10515600" cy="5142216"/>
          </a:xfrm>
        </p:spPr>
        <p:txBody>
          <a:bodyPr>
            <a:normAutofit lnSpcReduction="10000"/>
          </a:bodyPr>
          <a:lstStyle/>
          <a:p>
            <a:pPr marL="0" indent="0">
              <a:buNone/>
            </a:pPr>
            <a:r>
              <a:rPr lang="en-AU" sz="3000" b="1" dirty="0"/>
              <a:t>The value of this project is:</a:t>
            </a:r>
          </a:p>
          <a:p>
            <a:pPr lvl="0"/>
            <a:r>
              <a:rPr lang="en-AU" dirty="0"/>
              <a:t>It provides a cost-effective tracking system which increases SSA in the LEO environment and reduces the reliance on expensive space monitoring equipment</a:t>
            </a:r>
          </a:p>
          <a:p>
            <a:pPr lvl="0"/>
            <a:r>
              <a:rPr lang="en-AU" dirty="0"/>
              <a:t>The unique identification of small satellites after launch and during its operational lifecycle increases SSA in the LEO environment and can decrease the rate of failure</a:t>
            </a:r>
          </a:p>
          <a:p>
            <a:pPr lvl="0"/>
            <a:r>
              <a:rPr lang="en-AU" dirty="0"/>
              <a:t>The provided satellite telemetry and health data can facilitate on-orbit fault-finding to determine the cause of satellite failure, which can lead to a reduction in satellite failure rates</a:t>
            </a:r>
          </a:p>
          <a:p>
            <a:r>
              <a:rPr lang="en-AU" dirty="0"/>
              <a:t>It allows an alternative communications pathway for beacon and satellite control to correct an on-orbit failure, reducing the number of space debris objects</a:t>
            </a:r>
          </a:p>
          <a:p>
            <a:endParaRPr lang="en-AU" dirty="0"/>
          </a:p>
          <a:p>
            <a:pPr marL="0" indent="0">
              <a:buNone/>
            </a:pPr>
            <a:endParaRPr lang="en-AU" dirty="0"/>
          </a:p>
        </p:txBody>
      </p:sp>
    </p:spTree>
    <p:extLst>
      <p:ext uri="{BB962C8B-B14F-4D97-AF65-F5344CB8AC3E}">
        <p14:creationId xmlns:p14="http://schemas.microsoft.com/office/powerpoint/2010/main" val="4185751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1" name="Rectangle 130">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643467" y="640080"/>
            <a:ext cx="3096427" cy="5613236"/>
          </a:xfrm>
        </p:spPr>
        <p:txBody>
          <a:bodyPr vert="horz" lIns="91440" tIns="45720" rIns="91440" bIns="45720" rtlCol="0" anchor="ctr">
            <a:normAutofit/>
          </a:bodyPr>
          <a:lstStyle/>
          <a:p>
            <a:r>
              <a:rPr lang="en-US" kern="1200" dirty="0">
                <a:solidFill>
                  <a:srgbClr val="FFFFFF"/>
                </a:solidFill>
                <a:latin typeface="+mj-lt"/>
                <a:ea typeface="+mj-ea"/>
                <a:cs typeface="+mj-cs"/>
              </a:rPr>
              <a:t>Theory</a:t>
            </a:r>
            <a:br>
              <a:rPr lang="en-US" kern="1200" dirty="0">
                <a:solidFill>
                  <a:srgbClr val="FFFFFF"/>
                </a:solidFill>
                <a:latin typeface="+mj-lt"/>
                <a:ea typeface="+mj-ea"/>
                <a:cs typeface="+mj-cs"/>
              </a:rPr>
            </a:br>
            <a:r>
              <a:rPr lang="en-US" kern="1200" dirty="0">
                <a:solidFill>
                  <a:srgbClr val="FFFFFF"/>
                </a:solidFill>
                <a:latin typeface="+mj-lt"/>
                <a:ea typeface="+mj-ea"/>
                <a:cs typeface="+mj-cs"/>
              </a:rPr>
              <a:t>of </a:t>
            </a:r>
            <a:br>
              <a:rPr lang="en-US" kern="1200" dirty="0">
                <a:solidFill>
                  <a:srgbClr val="FFFFFF"/>
                </a:solidFill>
                <a:latin typeface="+mj-lt"/>
                <a:ea typeface="+mj-ea"/>
                <a:cs typeface="+mj-cs"/>
              </a:rPr>
            </a:br>
            <a:r>
              <a:rPr lang="en-US" kern="1200" dirty="0">
                <a:solidFill>
                  <a:srgbClr val="FFFFFF"/>
                </a:solidFill>
                <a:latin typeface="+mj-lt"/>
                <a:ea typeface="+mj-ea"/>
                <a:cs typeface="+mj-cs"/>
              </a:rPr>
              <a:t>Operation</a:t>
            </a:r>
          </a:p>
        </p:txBody>
      </p:sp>
      <p:sp>
        <p:nvSpPr>
          <p:cNvPr id="126" name="TextBox 125">
            <a:extLst>
              <a:ext uri="{FF2B5EF4-FFF2-40B4-BE49-F238E27FC236}">
                <a16:creationId xmlns:a16="http://schemas.microsoft.com/office/drawing/2014/main" id="{2949565B-F9B2-4F4A-AD97-83A5C4786A2A}"/>
              </a:ext>
            </a:extLst>
          </p:cNvPr>
          <p:cNvSpPr txBox="1"/>
          <p:nvPr/>
        </p:nvSpPr>
        <p:spPr>
          <a:xfrm>
            <a:off x="4125967" y="297951"/>
            <a:ext cx="8012200" cy="4150759"/>
          </a:xfrm>
          <a:prstGeom prst="rect">
            <a:avLst/>
          </a:prstGeom>
        </p:spPr>
        <p:txBody>
          <a:bodyPr vert="horz" lIns="91440" tIns="45720" rIns="91440" bIns="45720" rtlCol="0" anchor="ctr">
            <a:noAutofit/>
          </a:bodyPr>
          <a:lstStyle/>
          <a:p>
            <a:r>
              <a:rPr lang="en-AU" sz="2000" dirty="0"/>
              <a:t>The Satellite UHF radio beacon system will be separated into 3 components:</a:t>
            </a:r>
          </a:p>
          <a:p>
            <a:endParaRPr lang="en-AU" sz="2000" dirty="0"/>
          </a:p>
          <a:p>
            <a:pPr marL="342900" indent="-342900">
              <a:buAutoNum type="arabicPeriod"/>
            </a:pPr>
            <a:r>
              <a:rPr lang="en-AU" sz="2000" b="1" dirty="0"/>
              <a:t>The satellite radio beacon </a:t>
            </a:r>
            <a:r>
              <a:rPr lang="en-AU" sz="2000" dirty="0"/>
              <a:t>– A self-sustained UHF communication system that can operate independently of all other satellite systems for the duration on the satellites mission (until deorbit)</a:t>
            </a:r>
          </a:p>
          <a:p>
            <a:pPr marL="342900" indent="-342900">
              <a:buAutoNum type="arabicPeriod"/>
            </a:pPr>
            <a:r>
              <a:rPr lang="en-AU" sz="2000" b="1" dirty="0"/>
              <a:t>The communications link </a:t>
            </a:r>
            <a:r>
              <a:rPr lang="en-AU" sz="2000" dirty="0"/>
              <a:t>– Can support the reliable transfer of data between the satellite radio beacon in LEO to a ground receive station, which has an estimated maximum slant range of </a:t>
            </a:r>
          </a:p>
          <a:p>
            <a:pPr marL="342900" indent="-342900">
              <a:buAutoNum type="arabicPeriod"/>
            </a:pPr>
            <a:r>
              <a:rPr lang="en-AU" sz="2000" b="1" dirty="0"/>
              <a:t>The ground receive station </a:t>
            </a:r>
            <a:r>
              <a:rPr lang="en-AU" sz="2000" dirty="0"/>
              <a:t>– Can capture the satellites identification, telemetry data, record the precise time of arrival of the RF signal, determine its own global location and pass this data to a peripheral device for processing.</a:t>
            </a:r>
          </a:p>
        </p:txBody>
      </p:sp>
      <p:pic>
        <p:nvPicPr>
          <p:cNvPr id="3" name="Picture 2">
            <a:extLst>
              <a:ext uri="{FF2B5EF4-FFF2-40B4-BE49-F238E27FC236}">
                <a16:creationId xmlns:a16="http://schemas.microsoft.com/office/drawing/2014/main" id="{7A8CEC3C-BEC6-4A96-9BB0-0DD47951C6DC}"/>
              </a:ext>
            </a:extLst>
          </p:cNvPr>
          <p:cNvPicPr>
            <a:picLocks noChangeAspect="1"/>
          </p:cNvPicPr>
          <p:nvPr/>
        </p:nvPicPr>
        <p:blipFill>
          <a:blip r:embed="rId2"/>
          <a:stretch>
            <a:fillRect/>
          </a:stretch>
        </p:blipFill>
        <p:spPr>
          <a:xfrm>
            <a:off x="4393362" y="4723385"/>
            <a:ext cx="7611365" cy="2134615"/>
          </a:xfrm>
          <a:prstGeom prst="rect">
            <a:avLst/>
          </a:prstGeom>
        </p:spPr>
      </p:pic>
    </p:spTree>
    <p:extLst>
      <p:ext uri="{BB962C8B-B14F-4D97-AF65-F5344CB8AC3E}">
        <p14:creationId xmlns:p14="http://schemas.microsoft.com/office/powerpoint/2010/main" val="2330352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FD24-093B-427D-AA9B-EA783DDC42CB}"/>
              </a:ext>
            </a:extLst>
          </p:cNvPr>
          <p:cNvSpPr>
            <a:spLocks noGrp="1"/>
          </p:cNvSpPr>
          <p:nvPr>
            <p:ph type="title"/>
          </p:nvPr>
        </p:nvSpPr>
        <p:spPr>
          <a:xfrm>
            <a:off x="838200" y="365125"/>
            <a:ext cx="10515600" cy="659485"/>
          </a:xfrm>
        </p:spPr>
        <p:txBody>
          <a:bodyPr>
            <a:normAutofit fontScale="90000"/>
          </a:bodyPr>
          <a:lstStyle/>
          <a:p>
            <a:pPr algn="ctr"/>
            <a:r>
              <a:rPr lang="en-AU"/>
              <a:t>Theory of operation</a:t>
            </a:r>
            <a:endParaRPr lang="en-AU" dirty="0"/>
          </a:p>
        </p:txBody>
      </p:sp>
      <p:sp>
        <p:nvSpPr>
          <p:cNvPr id="5" name="Content Placeholder 4">
            <a:extLst>
              <a:ext uri="{FF2B5EF4-FFF2-40B4-BE49-F238E27FC236}">
                <a16:creationId xmlns:a16="http://schemas.microsoft.com/office/drawing/2014/main" id="{9C059322-9789-45FF-850F-036D43EC6C51}"/>
              </a:ext>
            </a:extLst>
          </p:cNvPr>
          <p:cNvSpPr>
            <a:spLocks noGrp="1"/>
          </p:cNvSpPr>
          <p:nvPr>
            <p:ph idx="1"/>
          </p:nvPr>
        </p:nvSpPr>
        <p:spPr>
          <a:xfrm>
            <a:off x="3609582" y="1241290"/>
            <a:ext cx="8215973" cy="5078413"/>
          </a:xfrm>
        </p:spPr>
        <p:txBody>
          <a:bodyPr>
            <a:normAutofit lnSpcReduction="10000"/>
          </a:bodyPr>
          <a:lstStyle/>
          <a:p>
            <a:pPr marL="0" indent="0">
              <a:buNone/>
            </a:pPr>
            <a:r>
              <a:rPr lang="en-AU" sz="2400" dirty="0"/>
              <a:t>The satellite beacon is linked with the other satellite systems to collect telemetry data and contains a unique 16-Bit address. </a:t>
            </a:r>
          </a:p>
          <a:p>
            <a:pPr marL="0" indent="0">
              <a:buNone/>
            </a:pPr>
            <a:r>
              <a:rPr lang="en-AU" sz="2400" dirty="0"/>
              <a:t>The address and telemetry data are placed into packets and transmitted from the beacons UHF radio at 437MHz for collection at multiple graphically dispersed ground stations. </a:t>
            </a:r>
          </a:p>
          <a:p>
            <a:pPr marL="0" indent="0">
              <a:buNone/>
            </a:pPr>
            <a:r>
              <a:rPr lang="en-AU" sz="2400" dirty="0"/>
              <a:t>At the conclusion of the transmission, the beacon has a short period of time to receive command data to enable control of the beacon and other satellite systems.</a:t>
            </a:r>
          </a:p>
          <a:p>
            <a:pPr marL="0" indent="0">
              <a:buNone/>
            </a:pPr>
            <a:r>
              <a:rPr lang="en-AU" sz="2400" dirty="0"/>
              <a:t>The ground stations </a:t>
            </a:r>
            <a:r>
              <a:rPr lang="en-AU" sz="2400" dirty="0" err="1"/>
              <a:t>colects</a:t>
            </a:r>
            <a:r>
              <a:rPr lang="en-AU" sz="2400" dirty="0"/>
              <a:t> the received data and the precise time of arrival with reference to a common timing source and passes this data along to a peripheral device for post processing.</a:t>
            </a:r>
          </a:p>
          <a:p>
            <a:pPr marL="0" indent="0">
              <a:buNone/>
            </a:pPr>
            <a:r>
              <a:rPr lang="en-AU" sz="2400" dirty="0"/>
              <a:t>The time of arrival between the three ground stations allows for the trilateration of the satellites position using the Time Difference of Arrival (TDOA) calculation technique. </a:t>
            </a:r>
          </a:p>
          <a:p>
            <a:pPr marL="0" indent="0">
              <a:buNone/>
            </a:pPr>
            <a:endParaRPr lang="en-AU" sz="2400" dirty="0"/>
          </a:p>
        </p:txBody>
      </p:sp>
      <p:pic>
        <p:nvPicPr>
          <p:cNvPr id="6" name="Picture 5">
            <a:extLst>
              <a:ext uri="{FF2B5EF4-FFF2-40B4-BE49-F238E27FC236}">
                <a16:creationId xmlns:a16="http://schemas.microsoft.com/office/drawing/2014/main" id="{824F3DAE-1F90-4FF8-8257-7A4719BBF7CF}"/>
              </a:ext>
            </a:extLst>
          </p:cNvPr>
          <p:cNvPicPr>
            <a:picLocks noChangeAspect="1"/>
          </p:cNvPicPr>
          <p:nvPr/>
        </p:nvPicPr>
        <p:blipFill>
          <a:blip r:embed="rId2"/>
          <a:stretch>
            <a:fillRect/>
          </a:stretch>
        </p:blipFill>
        <p:spPr>
          <a:xfrm>
            <a:off x="132930" y="1504379"/>
            <a:ext cx="3476652" cy="4069351"/>
          </a:xfrm>
          <a:prstGeom prst="rect">
            <a:avLst/>
          </a:prstGeom>
        </p:spPr>
      </p:pic>
    </p:spTree>
    <p:extLst>
      <p:ext uri="{BB962C8B-B14F-4D97-AF65-F5344CB8AC3E}">
        <p14:creationId xmlns:p14="http://schemas.microsoft.com/office/powerpoint/2010/main" val="266790426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B804E0571324F48941C2ED973B41B98" ma:contentTypeVersion="13" ma:contentTypeDescription="Create a new document." ma:contentTypeScope="" ma:versionID="528f4ac9a272011a22441668c7a15d7e">
  <xsd:schema xmlns:xsd="http://www.w3.org/2001/XMLSchema" xmlns:xs="http://www.w3.org/2001/XMLSchema" xmlns:p="http://schemas.microsoft.com/office/2006/metadata/properties" xmlns:ns3="2feb762b-24b5-433c-ba18-3a6f7cbfab69" xmlns:ns4="89aec279-af5f-459e-b8bc-30b625a62425" targetNamespace="http://schemas.microsoft.com/office/2006/metadata/properties" ma:root="true" ma:fieldsID="480cd9e8625ea5e9eaf4aa48e763e987" ns3:_="" ns4:_="">
    <xsd:import namespace="2feb762b-24b5-433c-ba18-3a6f7cbfab69"/>
    <xsd:import namespace="89aec279-af5f-459e-b8bc-30b625a62425"/>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feb762b-24b5-433c-ba18-3a6f7cbfab69"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1" nillable="true" ma:displayName="MediaServiceAutoTags" ma:description="" ma:internalName="MediaServiceAutoTags" ma:readOnly="true">
      <xsd:simpleType>
        <xsd:restriction base="dms:Text"/>
      </xsd:simpleType>
    </xsd:element>
    <xsd:element name="MediaServiceLocation" ma:index="12" nillable="true" ma:displayName="MediaServiceLoca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9aec279-af5f-459e-b8bc-30b625a6242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F7CF278-64B9-4542-8996-2F5BE2275EDE}">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F847EECA-89D2-43B2-A90B-6AB5B202BD11}">
  <ds:schemaRefs>
    <ds:schemaRef ds:uri="http://schemas.microsoft.com/sharepoint/v3/contenttype/forms"/>
  </ds:schemaRefs>
</ds:datastoreItem>
</file>

<file path=customXml/itemProps3.xml><?xml version="1.0" encoding="utf-8"?>
<ds:datastoreItem xmlns:ds="http://schemas.openxmlformats.org/officeDocument/2006/customXml" ds:itemID="{ED8D2B0E-C57C-4C3F-A5C6-CD86D5A7355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feb762b-24b5-433c-ba18-3a6f7cbfab69"/>
    <ds:schemaRef ds:uri="89aec279-af5f-459e-b8bc-30b625a6242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1339</TotalTime>
  <Words>3438</Words>
  <Application>Microsoft Office PowerPoint</Application>
  <PresentationFormat>Widescreen</PresentationFormat>
  <Paragraphs>248</Paragraphs>
  <Slides>30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Calibri Light</vt:lpstr>
      <vt:lpstr>Cambria Math</vt:lpstr>
      <vt:lpstr>Office Theme</vt:lpstr>
      <vt:lpstr>Design of a small satellite UHF radio beacon for Identification, Telemetry, Tracking and Control</vt:lpstr>
      <vt:lpstr>Introduction</vt:lpstr>
      <vt:lpstr>Introduction</vt:lpstr>
      <vt:lpstr>Introduction</vt:lpstr>
      <vt:lpstr>Introduction</vt:lpstr>
      <vt:lpstr>Introduction</vt:lpstr>
      <vt:lpstr>Introduction</vt:lpstr>
      <vt:lpstr>Theory of  Operation</vt:lpstr>
      <vt:lpstr>Theory of operation</vt:lpstr>
      <vt:lpstr>Satellite Radio Beacon</vt:lpstr>
      <vt:lpstr>Satellite Radio beacon</vt:lpstr>
      <vt:lpstr>Satellite Radio beacon</vt:lpstr>
      <vt:lpstr>Satellite Radio beacon</vt:lpstr>
      <vt:lpstr>Satellite Radio beacon</vt:lpstr>
      <vt:lpstr>Satellite Radio beacon</vt:lpstr>
      <vt:lpstr>Communications  Link</vt:lpstr>
      <vt:lpstr>Communications Link</vt:lpstr>
      <vt:lpstr>Communications Link</vt:lpstr>
      <vt:lpstr>Communications Link</vt:lpstr>
      <vt:lpstr>Communications Link</vt:lpstr>
      <vt:lpstr>Communications Link</vt:lpstr>
      <vt:lpstr>Communications Link</vt:lpstr>
      <vt:lpstr>Ground Receiving Station</vt:lpstr>
      <vt:lpstr>Ground receiving station</vt:lpstr>
      <vt:lpstr>Ground receiving station</vt:lpstr>
      <vt:lpstr>Ground receiving station</vt:lpstr>
      <vt:lpstr>Ground receiving station</vt:lpstr>
      <vt:lpstr>Ground receiving station</vt:lpstr>
      <vt:lpstr>Conclusion</vt:lpstr>
      <vt:lpstr>Recommendations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of a small satellite UHF radio beacon for Identification, Telemetry, Tracking and Control</dc:title>
  <dc:creator>Travis McKee</dc:creator>
  <cp:lastModifiedBy>Travis McKee</cp:lastModifiedBy>
  <cp:revision>1</cp:revision>
  <dcterms:created xsi:type="dcterms:W3CDTF">2020-05-30T07:42:30Z</dcterms:created>
  <dcterms:modified xsi:type="dcterms:W3CDTF">2020-05-31T06:01:46Z</dcterms:modified>
</cp:coreProperties>
</file>